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66" r:id="rId3"/>
    <p:sldId id="285" r:id="rId4"/>
    <p:sldId id="286" r:id="rId5"/>
    <p:sldId id="287" r:id="rId6"/>
    <p:sldId id="288" r:id="rId7"/>
    <p:sldId id="284" r:id="rId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1A75"/>
    <a:srgbClr val="FF0090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C16ED5-808B-4AAF-BB47-6F1CE29ED88A}" v="72" dt="2026-02-24T15:36:13.8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56" autoAdjust="0"/>
    <p:restoredTop sz="94660"/>
  </p:normalViewPr>
  <p:slideViewPr>
    <p:cSldViewPr snapToGrid="0">
      <p:cViewPr varScale="1">
        <p:scale>
          <a:sx n="95" d="100"/>
          <a:sy n="95" d="100"/>
        </p:scale>
        <p:origin x="19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apositiva de 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101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a de 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7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</p:spTree>
    <p:extLst>
      <p:ext uri="{BB962C8B-B14F-4D97-AF65-F5344CB8AC3E}">
        <p14:creationId xmlns:p14="http://schemas.microsoft.com/office/powerpoint/2010/main" val="4078548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CF3EA8-A1D3-429E-BD2A-8EDC626C0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1A75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E8A3F6-7382-43B6-B821-3624D7241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6922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 oscu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6A5BAF7-1349-45AE-B88A-AD4D4FDD56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5CF3EA8-A1D3-429E-BD2A-8EDC626C0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0090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E8A3F6-7382-43B6-B821-3624D7241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18379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F76123-8E82-4E01-ACF2-3B4ED5FC2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6BC971-01B7-4018-8117-16F1796014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3A1B61C-772F-4911-90B9-B1A51D081A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7134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B06308-8881-4EB7-91D3-97767645D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8907A4-8BBD-4F7B-BC0E-8537293B5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CFB040A-F36E-4595-8B71-C6BDA99F1D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39989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AE9B89C-F60E-4779-969B-1F0749D1E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0"/>
            <a:ext cx="121857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4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848B8C62-2D18-447D-B0BB-BE1EC8107B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20910" y="2766218"/>
            <a:ext cx="4406462" cy="1325563"/>
          </a:xfrm>
        </p:spPr>
        <p:txBody>
          <a:bodyPr/>
          <a:lstStyle/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B</a:t>
            </a:r>
          </a:p>
        </p:txBody>
      </p:sp>
    </p:spTree>
    <p:extLst>
      <p:ext uri="{BB962C8B-B14F-4D97-AF65-F5344CB8AC3E}">
        <p14:creationId xmlns:p14="http://schemas.microsoft.com/office/powerpoint/2010/main" val="554242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BF45AEA0-B7F7-47E4-9C15-B5EC56FAC7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6717" y="2642200"/>
            <a:ext cx="4963510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C</a:t>
            </a:r>
          </a:p>
        </p:txBody>
      </p:sp>
    </p:spTree>
    <p:extLst>
      <p:ext uri="{BB962C8B-B14F-4D97-AF65-F5344CB8AC3E}">
        <p14:creationId xmlns:p14="http://schemas.microsoft.com/office/powerpoint/2010/main" val="3946038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apositiva de 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8BFF93B-3267-53EF-0B2C-BEABECD982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98" y="0"/>
            <a:ext cx="12185702" cy="685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09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BBA54D3-7DE7-4984-91A8-FCAD81B05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3049" y="2766218"/>
            <a:ext cx="4532586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D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C90F7CD-D746-0B3D-3AE6-7478CE3368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99" y="3543"/>
            <a:ext cx="12185701" cy="685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456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93867104-0180-4295-8EA4-DC55E5C2D0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2441" y="2642200"/>
            <a:ext cx="4017579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E</a:t>
            </a:r>
          </a:p>
        </p:txBody>
      </p:sp>
    </p:spTree>
    <p:extLst>
      <p:ext uri="{BB962C8B-B14F-4D97-AF65-F5344CB8AC3E}">
        <p14:creationId xmlns:p14="http://schemas.microsoft.com/office/powerpoint/2010/main" val="2039043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3A6FA74B-6438-4576-98CB-29F6B423A3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7847" y="2766218"/>
            <a:ext cx="4238297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F</a:t>
            </a:r>
          </a:p>
        </p:txBody>
      </p:sp>
    </p:spTree>
    <p:extLst>
      <p:ext uri="{BB962C8B-B14F-4D97-AF65-F5344CB8AC3E}">
        <p14:creationId xmlns:p14="http://schemas.microsoft.com/office/powerpoint/2010/main" val="95824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9A6E033D-634D-4AF1-A914-94486B0F36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8869" y="2766218"/>
            <a:ext cx="441697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G</a:t>
            </a:r>
          </a:p>
        </p:txBody>
      </p:sp>
    </p:spTree>
    <p:extLst>
      <p:ext uri="{BB962C8B-B14F-4D97-AF65-F5344CB8AC3E}">
        <p14:creationId xmlns:p14="http://schemas.microsoft.com/office/powerpoint/2010/main" val="1867093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</p:spTree>
    <p:extLst>
      <p:ext uri="{BB962C8B-B14F-4D97-AF65-F5344CB8AC3E}">
        <p14:creationId xmlns:p14="http://schemas.microsoft.com/office/powerpoint/2010/main" val="372771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23D32E18-4432-459A-9ABB-E4F2B2208F4A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EB6C7FE-F001-4585-9008-9AC15A12F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C2867D-2791-4E61-AB70-7F33CC8ED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E3BA9DD-EDAB-0E39-D531-3A092D32B01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214938" y="6642100"/>
            <a:ext cx="17875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s-CO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DOCUMENTO DE USO INTERNO</a:t>
            </a:r>
          </a:p>
        </p:txBody>
      </p:sp>
    </p:spTree>
    <p:extLst>
      <p:ext uri="{BB962C8B-B14F-4D97-AF65-F5344CB8AC3E}">
        <p14:creationId xmlns:p14="http://schemas.microsoft.com/office/powerpoint/2010/main" val="2456487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0" r:id="rId3"/>
    <p:sldLayoutId id="2147483671" r:id="rId4"/>
    <p:sldLayoutId id="2147483661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50" r:id="rId11"/>
    <p:sldLayoutId id="2147483669" r:id="rId12"/>
    <p:sldLayoutId id="2147483652" r:id="rId13"/>
    <p:sldLayoutId id="2147483656" r:id="rId14"/>
    <p:sldLayoutId id="214748367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6A1A7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82A1B23-FE9F-49D1-9A7D-534DB30E1E4F}"/>
              </a:ext>
            </a:extLst>
          </p:cNvPr>
          <p:cNvSpPr txBox="1"/>
          <p:nvPr/>
        </p:nvSpPr>
        <p:spPr>
          <a:xfrm>
            <a:off x="6096000" y="2551837"/>
            <a:ext cx="55495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MAPA DE PROCESOS</a:t>
            </a:r>
          </a:p>
          <a:p>
            <a:endParaRPr lang="es-CO" sz="1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CO" sz="1600" b="1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Gerencia de Innovación y Procesos </a:t>
            </a:r>
          </a:p>
          <a:p>
            <a:endParaRPr lang="es-CO" sz="1600" b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CO" sz="1600" b="1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Subgerencia de Mejoramiento de Procesos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3A4D2C1-9EB7-4136-9B08-506B2994D520}"/>
              </a:ext>
            </a:extLst>
          </p:cNvPr>
          <p:cNvSpPr txBox="1"/>
          <p:nvPr/>
        </p:nvSpPr>
        <p:spPr>
          <a:xfrm>
            <a:off x="6096000" y="5088836"/>
            <a:ext cx="55495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Fecha de Actualización: 30 de Junio de 2026</a:t>
            </a:r>
          </a:p>
        </p:txBody>
      </p:sp>
    </p:spTree>
    <p:extLst>
      <p:ext uri="{BB962C8B-B14F-4D97-AF65-F5344CB8AC3E}">
        <p14:creationId xmlns:p14="http://schemas.microsoft.com/office/powerpoint/2010/main" val="1684164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75AD0A8C-26F5-477A-6551-F9882D26D302}"/>
              </a:ext>
            </a:extLst>
          </p:cNvPr>
          <p:cNvSpPr txBox="1"/>
          <p:nvPr/>
        </p:nvSpPr>
        <p:spPr>
          <a:xfrm>
            <a:off x="1128074" y="288714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rgbClr val="6A1A75"/>
                </a:solidFill>
              </a:rPr>
              <a:t>MAPA DE PROCESOS</a:t>
            </a:r>
            <a:endParaRPr sz="3600" b="1" dirty="0">
              <a:solidFill>
                <a:srgbClr val="6A1A75"/>
              </a:solidFill>
            </a:endParaRPr>
          </a:p>
        </p:txBody>
      </p:sp>
      <p:sp>
        <p:nvSpPr>
          <p:cNvPr id="8" name="Tipo de letra: Verdana…">
            <a:extLst>
              <a:ext uri="{FF2B5EF4-FFF2-40B4-BE49-F238E27FC236}">
                <a16:creationId xmlns:a16="http://schemas.microsoft.com/office/drawing/2014/main" id="{8F89C4F2-4E51-270F-E734-CDD853A3B2B3}"/>
              </a:ext>
            </a:extLst>
          </p:cNvPr>
          <p:cNvSpPr txBox="1"/>
          <p:nvPr/>
        </p:nvSpPr>
        <p:spPr>
          <a:xfrm>
            <a:off x="402179" y="5559203"/>
            <a:ext cx="1867779" cy="660949"/>
          </a:xfrm>
          <a:prstGeom prst="rect">
            <a:avLst/>
          </a:prstGeom>
          <a:ln w="12700">
            <a:solidFill>
              <a:srgbClr val="6A1A7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200" b="1" dirty="0">
                <a:solidFill>
                  <a:srgbClr val="6A1A75"/>
                </a:solidFill>
                <a:latin typeface="Verdana"/>
                <a:ea typeface="Verdana"/>
                <a:cs typeface="Verdana"/>
              </a:rPr>
              <a:t>16 Macroprocesos</a:t>
            </a:r>
          </a:p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200" b="1" dirty="0">
                <a:solidFill>
                  <a:srgbClr val="6A1A75"/>
                </a:solidFill>
                <a:latin typeface="Verdana"/>
                <a:ea typeface="Verdana"/>
                <a:cs typeface="Verdana"/>
              </a:rPr>
              <a:t>65 Procesos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E548D03-DAE7-9797-470E-8EDC95FED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700" y="986981"/>
            <a:ext cx="9076600" cy="447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860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E77E3-091E-9E46-1B38-1509BBBAC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29D6498F-FA79-12D5-B7C0-4090E8D3AFA2}"/>
              </a:ext>
            </a:extLst>
          </p:cNvPr>
          <p:cNvSpPr txBox="1"/>
          <p:nvPr/>
        </p:nvSpPr>
        <p:spPr>
          <a:xfrm>
            <a:off x="1128074" y="288714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rgbClr val="6A1A75"/>
                </a:solidFill>
              </a:rPr>
              <a:t>PROCESOS ESTRATÉGICOS</a:t>
            </a:r>
            <a:endParaRPr sz="3600" b="1" dirty="0">
              <a:solidFill>
                <a:srgbClr val="6A1A75"/>
              </a:solidFill>
            </a:endParaRPr>
          </a:p>
        </p:txBody>
      </p:sp>
      <p:sp>
        <p:nvSpPr>
          <p:cNvPr id="8" name="Tipo de letra: Verdana…">
            <a:extLst>
              <a:ext uri="{FF2B5EF4-FFF2-40B4-BE49-F238E27FC236}">
                <a16:creationId xmlns:a16="http://schemas.microsoft.com/office/drawing/2014/main" id="{08429937-0FD6-6F21-EC39-58C509AFF429}"/>
              </a:ext>
            </a:extLst>
          </p:cNvPr>
          <p:cNvSpPr txBox="1"/>
          <p:nvPr/>
        </p:nvSpPr>
        <p:spPr>
          <a:xfrm>
            <a:off x="530516" y="5786513"/>
            <a:ext cx="3006768" cy="383950"/>
          </a:xfrm>
          <a:prstGeom prst="rect">
            <a:avLst/>
          </a:prstGeom>
          <a:ln w="12700">
            <a:solidFill>
              <a:srgbClr val="6A1A7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200" b="1" dirty="0">
                <a:solidFill>
                  <a:srgbClr val="6A1A75"/>
                </a:solidFill>
                <a:latin typeface="Verdana"/>
                <a:ea typeface="Verdana"/>
                <a:cs typeface="Verdana"/>
              </a:rPr>
              <a:t>15 Procesos Estratégicos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3DC1BD2-D19F-189A-5840-70E6F2BD2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349" y="1096597"/>
            <a:ext cx="9063528" cy="44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95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7FE6A-FE87-ABFE-EA9F-B1F05F2C1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65AF9266-40DC-62D1-1A0E-7F218A164774}"/>
              </a:ext>
            </a:extLst>
          </p:cNvPr>
          <p:cNvSpPr txBox="1"/>
          <p:nvPr/>
        </p:nvSpPr>
        <p:spPr>
          <a:xfrm>
            <a:off x="1128074" y="288714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rgbClr val="6A1A75"/>
                </a:solidFill>
              </a:rPr>
              <a:t>PROCESOS MISIONALES</a:t>
            </a:r>
            <a:endParaRPr sz="3600" b="1" dirty="0">
              <a:solidFill>
                <a:srgbClr val="6A1A75"/>
              </a:solidFill>
            </a:endParaRPr>
          </a:p>
        </p:txBody>
      </p:sp>
      <p:sp>
        <p:nvSpPr>
          <p:cNvPr id="8" name="Tipo de letra: Verdana…">
            <a:extLst>
              <a:ext uri="{FF2B5EF4-FFF2-40B4-BE49-F238E27FC236}">
                <a16:creationId xmlns:a16="http://schemas.microsoft.com/office/drawing/2014/main" id="{55BBCBF1-2B11-B2AE-120B-D466A262AE8C}"/>
              </a:ext>
            </a:extLst>
          </p:cNvPr>
          <p:cNvSpPr txBox="1"/>
          <p:nvPr/>
        </p:nvSpPr>
        <p:spPr>
          <a:xfrm>
            <a:off x="570621" y="5679044"/>
            <a:ext cx="2244768" cy="383950"/>
          </a:xfrm>
          <a:prstGeom prst="rect">
            <a:avLst/>
          </a:prstGeom>
          <a:ln w="12700">
            <a:solidFill>
              <a:srgbClr val="6A1A7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200" b="1" dirty="0">
                <a:solidFill>
                  <a:srgbClr val="6A1A75"/>
                </a:solidFill>
                <a:latin typeface="Verdana"/>
                <a:ea typeface="Verdana"/>
                <a:cs typeface="Verdana"/>
              </a:rPr>
              <a:t>23 Procesos Misionales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DCE81DB-12D6-6E60-84A6-58BD69933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543" y="986981"/>
            <a:ext cx="9278914" cy="44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274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A3CC0-3BFB-9AF7-2444-2F03F0593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1CB25FA5-8C2F-3E85-3F7F-1CCBC6C4B1C1}"/>
              </a:ext>
            </a:extLst>
          </p:cNvPr>
          <p:cNvSpPr txBox="1"/>
          <p:nvPr/>
        </p:nvSpPr>
        <p:spPr>
          <a:xfrm>
            <a:off x="1128074" y="288714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rgbClr val="6A1A75"/>
                </a:solidFill>
              </a:rPr>
              <a:t>PROCESOS DE APOYO</a:t>
            </a:r>
            <a:endParaRPr sz="3600" b="1" dirty="0">
              <a:solidFill>
                <a:srgbClr val="6A1A75"/>
              </a:solidFill>
            </a:endParaRPr>
          </a:p>
        </p:txBody>
      </p:sp>
      <p:sp>
        <p:nvSpPr>
          <p:cNvPr id="8" name="Tipo de letra: Verdana…">
            <a:extLst>
              <a:ext uri="{FF2B5EF4-FFF2-40B4-BE49-F238E27FC236}">
                <a16:creationId xmlns:a16="http://schemas.microsoft.com/office/drawing/2014/main" id="{BF0294B7-A4D1-1637-9DB4-252DC7BA9697}"/>
              </a:ext>
            </a:extLst>
          </p:cNvPr>
          <p:cNvSpPr txBox="1"/>
          <p:nvPr/>
        </p:nvSpPr>
        <p:spPr>
          <a:xfrm>
            <a:off x="570621" y="5679044"/>
            <a:ext cx="2244768" cy="383950"/>
          </a:xfrm>
          <a:prstGeom prst="rect">
            <a:avLst/>
          </a:prstGeom>
          <a:ln w="12700">
            <a:solidFill>
              <a:srgbClr val="6A1A7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200" b="1" dirty="0">
                <a:solidFill>
                  <a:srgbClr val="6A1A75"/>
                </a:solidFill>
                <a:latin typeface="Verdana"/>
                <a:ea typeface="Verdana"/>
                <a:cs typeface="Verdana"/>
              </a:rPr>
              <a:t>26 Procesos de Apoyo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B1E47C4-099F-727D-E5D8-085F8848F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207" y="986981"/>
            <a:ext cx="9095585" cy="44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835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A1F34-BED9-8C85-8DE1-B808FEE0F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AAA33568-20FA-BC4E-D473-FA1477160C67}"/>
              </a:ext>
            </a:extLst>
          </p:cNvPr>
          <p:cNvSpPr txBox="1"/>
          <p:nvPr/>
        </p:nvSpPr>
        <p:spPr>
          <a:xfrm>
            <a:off x="1128074" y="288714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rgbClr val="6A1A75"/>
                </a:solidFill>
              </a:rPr>
              <a:t>PROCESO DE EVALUACIÓN</a:t>
            </a:r>
            <a:endParaRPr sz="3600" b="1" dirty="0">
              <a:solidFill>
                <a:srgbClr val="6A1A75"/>
              </a:solidFill>
            </a:endParaRPr>
          </a:p>
        </p:txBody>
      </p:sp>
      <p:sp>
        <p:nvSpPr>
          <p:cNvPr id="8" name="Tipo de letra: Verdana…">
            <a:extLst>
              <a:ext uri="{FF2B5EF4-FFF2-40B4-BE49-F238E27FC236}">
                <a16:creationId xmlns:a16="http://schemas.microsoft.com/office/drawing/2014/main" id="{761F5B0D-C9A6-270E-7A04-64E076711658}"/>
              </a:ext>
            </a:extLst>
          </p:cNvPr>
          <p:cNvSpPr txBox="1"/>
          <p:nvPr/>
        </p:nvSpPr>
        <p:spPr>
          <a:xfrm>
            <a:off x="658853" y="4271569"/>
            <a:ext cx="2244768" cy="383950"/>
          </a:xfrm>
          <a:prstGeom prst="rect">
            <a:avLst/>
          </a:prstGeom>
          <a:ln w="12700">
            <a:solidFill>
              <a:srgbClr val="6A1A7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200" b="1" dirty="0">
                <a:solidFill>
                  <a:srgbClr val="6A1A75"/>
                </a:solidFill>
                <a:latin typeface="Verdana"/>
                <a:ea typeface="Verdana"/>
                <a:cs typeface="Verdana"/>
              </a:rPr>
              <a:t>1 Proceso de Evaluación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ADB5775-572E-7B44-B3CB-478A90A83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000" y="2213500"/>
            <a:ext cx="9360000" cy="121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426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1448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revi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32D91"/>
      </a:accent1>
      <a:accent2>
        <a:srgbClr val="C830CC"/>
      </a:accent2>
      <a:accent3>
        <a:srgbClr val="92D050"/>
      </a:accent3>
      <a:accent4>
        <a:srgbClr val="00B050"/>
      </a:accent4>
      <a:accent5>
        <a:srgbClr val="962399"/>
      </a:accent5>
      <a:accent6>
        <a:srgbClr val="92D050"/>
      </a:accent6>
      <a:hlink>
        <a:srgbClr val="92D050"/>
      </a:hlink>
      <a:folHlink>
        <a:srgbClr val="EE81BD"/>
      </a:folHlink>
    </a:clrScheme>
    <a:fontScheme name="previ neris">
      <a:majorFont>
        <a:latin typeface="Neris Black"/>
        <a:ea typeface=""/>
        <a:cs typeface=""/>
      </a:majorFont>
      <a:minorFont>
        <a:latin typeface="Neris Light"/>
        <a:ea typeface=""/>
        <a:cs typeface=""/>
      </a:minorFont>
    </a:fontScheme>
    <a:fmtScheme name="Brillant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90BB2066-F956-4E96-9B24-D957F9088D84}" vid="{30FC4DFA-5B3C-45BB-9450-3FBFC4EDAC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previsora 2026</Template>
  <TotalTime>1178</TotalTime>
  <Words>53</Words>
  <Application>Microsoft Office PowerPoint</Application>
  <PresentationFormat>Panorámica</PresentationFormat>
  <Paragraphs>17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Aptos</vt:lpstr>
      <vt:lpstr>Arial</vt:lpstr>
      <vt:lpstr>Neris Black</vt:lpstr>
      <vt:lpstr>Neris Light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NATALIA STEFANI DURAN ROMERO</dc:creator>
  <cp:lastModifiedBy>DIEGO ALEJANDRO ORDUZ</cp:lastModifiedBy>
  <cp:revision>13</cp:revision>
  <dcterms:created xsi:type="dcterms:W3CDTF">2025-12-09T16:21:20Z</dcterms:created>
  <dcterms:modified xsi:type="dcterms:W3CDTF">2026-06-30T15:59:50Z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f9f3886-688c-41ec-beb5-f6c446299e5f_Enabled">
    <vt:lpwstr>true</vt:lpwstr>
  </property>
  <property fmtid="{D5CDD505-2E9C-101B-9397-08002B2CF9AE}" pid="3" name="MSIP_Label_1f9f3886-688c-41ec-beb5-f6c446299e5f_SetDate">
    <vt:lpwstr>2026-01-06T15:20:26Z</vt:lpwstr>
  </property>
  <property fmtid="{D5CDD505-2E9C-101B-9397-08002B2CF9AE}" pid="4" name="MSIP_Label_1f9f3886-688c-41ec-beb5-f6c446299e5f_Method">
    <vt:lpwstr>Standard</vt:lpwstr>
  </property>
  <property fmtid="{D5CDD505-2E9C-101B-9397-08002B2CF9AE}" pid="5" name="MSIP_Label_1f9f3886-688c-41ec-beb5-f6c446299e5f_Name">
    <vt:lpwstr>Interno - Acceso abierto (No Cifrado)</vt:lpwstr>
  </property>
  <property fmtid="{D5CDD505-2E9C-101B-9397-08002B2CF9AE}" pid="6" name="MSIP_Label_1f9f3886-688c-41ec-beb5-f6c446299e5f_SiteId">
    <vt:lpwstr>73e84937-70de-4ceb-8f14-b8f9ab356f6e</vt:lpwstr>
  </property>
  <property fmtid="{D5CDD505-2E9C-101B-9397-08002B2CF9AE}" pid="7" name="MSIP_Label_1f9f3886-688c-41ec-beb5-f6c446299e5f_ActionId">
    <vt:lpwstr>fa62d07c-1ba5-4fbd-b212-e4aa40808fdc</vt:lpwstr>
  </property>
  <property fmtid="{D5CDD505-2E9C-101B-9397-08002B2CF9AE}" pid="8" name="MSIP_Label_1f9f3886-688c-41ec-beb5-f6c446299e5f_ContentBits">
    <vt:lpwstr>2</vt:lpwstr>
  </property>
  <property fmtid="{D5CDD505-2E9C-101B-9397-08002B2CF9AE}" pid="9" name="MSIP_Label_1f9f3886-688c-41ec-beb5-f6c446299e5f_Tag">
    <vt:lpwstr>10, 3, 0, 1</vt:lpwstr>
  </property>
  <property fmtid="{D5CDD505-2E9C-101B-9397-08002B2CF9AE}" pid="10" name="ClassificationContentMarkingFooterLocations">
    <vt:lpwstr>Tema de Office:5</vt:lpwstr>
  </property>
  <property fmtid="{D5CDD505-2E9C-101B-9397-08002B2CF9AE}" pid="11" name="ClassificationContentMarkingFooterText">
    <vt:lpwstr>DOCUMENTO DE USO INTERNO</vt:lpwstr>
  </property>
</Properties>
</file>