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9"/>
  </p:notesMasterIdLst>
  <p:sldIdLst>
    <p:sldId id="295" r:id="rId5"/>
    <p:sldId id="289" r:id="rId6"/>
    <p:sldId id="280" r:id="rId7"/>
    <p:sldId id="28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963"/>
    <a:srgbClr val="666666"/>
    <a:srgbClr val="94D850"/>
    <a:srgbClr val="E63992"/>
    <a:srgbClr val="9B4CBA"/>
    <a:srgbClr val="95E069"/>
    <a:srgbClr val="60B131"/>
    <a:srgbClr val="C3FF9C"/>
    <a:srgbClr val="085C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23" autoAdjust="0"/>
  </p:normalViewPr>
  <p:slideViewPr>
    <p:cSldViewPr snapToGrid="0">
      <p:cViewPr varScale="1">
        <p:scale>
          <a:sx n="84" d="100"/>
          <a:sy n="84" d="100"/>
        </p:scale>
        <p:origin x="708"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6890F7FE-0C27-1138-A969-66768E8957AE}"/>
            </a:ext>
          </a:extLst>
        </p:cNvPr>
        <p:cNvGrpSpPr/>
        <p:nvPr/>
      </p:nvGrpSpPr>
      <p:grpSpPr>
        <a:xfrm>
          <a:off x="0" y="0"/>
          <a:ext cx="0" cy="0"/>
          <a:chOff x="0" y="0"/>
          <a:chExt cx="0" cy="0"/>
        </a:xfrm>
      </p:grpSpPr>
      <p:sp>
        <p:nvSpPr>
          <p:cNvPr id="52" name="Google Shape;52;p:notes">
            <a:extLst>
              <a:ext uri="{FF2B5EF4-FFF2-40B4-BE49-F238E27FC236}">
                <a16:creationId xmlns:a16="http://schemas.microsoft.com/office/drawing/2014/main" id="{EFA8A35A-0B40-B98F-87F9-EEBE4D350F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a:extLst>
              <a:ext uri="{FF2B5EF4-FFF2-40B4-BE49-F238E27FC236}">
                <a16:creationId xmlns:a16="http://schemas.microsoft.com/office/drawing/2014/main" id="{C1C5EA1B-E507-C690-E22E-925566CF42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96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9"/>
        <p:cNvGrpSpPr/>
        <p:nvPr/>
      </p:nvGrpSpPr>
      <p:grpSpPr>
        <a:xfrm>
          <a:off x="0" y="0"/>
          <a:ext cx="0" cy="0"/>
          <a:chOff x="0" y="0"/>
          <a:chExt cx="0" cy="0"/>
        </a:xfrm>
      </p:grpSpPr>
      <p:pic>
        <p:nvPicPr>
          <p:cNvPr id="7" name="Gráfico 6">
            <a:extLst>
              <a:ext uri="{FF2B5EF4-FFF2-40B4-BE49-F238E27FC236}">
                <a16:creationId xmlns:a16="http://schemas.microsoft.com/office/drawing/2014/main" id="{4E6500AF-F24A-41CF-8475-202920091A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4815" y="701957"/>
            <a:ext cx="4057650" cy="4057650"/>
          </a:xfrm>
          <a:prstGeom prst="rect">
            <a:avLst/>
          </a:prstGeom>
        </p:spPr>
      </p:pic>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C34E675E-2C03-4DEE-8280-080DC8F90E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81587" y="0"/>
            <a:ext cx="4062413" cy="5143500"/>
          </a:xfrm>
          <a:prstGeom prst="rect">
            <a:avLst/>
          </a:prstGeom>
        </p:spPr>
      </p:pic>
      <p:pic>
        <p:nvPicPr>
          <p:cNvPr id="6" name="Imagen 5">
            <a:extLst>
              <a:ext uri="{FF2B5EF4-FFF2-40B4-BE49-F238E27FC236}">
                <a16:creationId xmlns:a16="http://schemas.microsoft.com/office/drawing/2014/main" id="{BE300974-B2C2-46A6-B718-9F31FE86ED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85386" y="0"/>
            <a:ext cx="4062413" cy="51435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E3C19-E79E-4158-9282-C60979307A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número de diapositiva 2">
            <a:extLst>
              <a:ext uri="{FF2B5EF4-FFF2-40B4-BE49-F238E27FC236}">
                <a16:creationId xmlns:a16="http://schemas.microsoft.com/office/drawing/2014/main" id="{FA66D4B1-C3AF-405F-A6C5-56CE21ED177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5734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47A34CB1-0198-D1B9-6B38-7CD45063D32C}"/>
              </a:ext>
            </a:extLst>
          </p:cNvPr>
          <p:cNvSpPr txBox="1">
            <a:spLocks/>
          </p:cNvSpPr>
          <p:nvPr userDrawn="1"/>
        </p:nvSpPr>
        <p:spPr>
          <a:xfrm>
            <a:off x="117822" y="4626768"/>
            <a:ext cx="510828" cy="485776"/>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0" i="0" u="none" strike="noStrike" cap="none">
                <a:solidFill>
                  <a:srgbClr val="75C044"/>
                </a:solidFill>
                <a:latin typeface="Verdana"/>
                <a:ea typeface="Verdana"/>
                <a:cs typeface="Verdana"/>
                <a:sym typeface="Verdana"/>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mtClean="0"/>
              <a:pPr/>
              <a:t>‹Nº›</a:t>
            </a:fld>
            <a:r>
              <a:rPr lang="es-CO" dirty="0"/>
              <a:t>.</a:t>
            </a:r>
          </a:p>
        </p:txBody>
      </p:sp>
      <p:cxnSp>
        <p:nvCxnSpPr>
          <p:cNvPr id="10" name="Conector recto 9">
            <a:extLst>
              <a:ext uri="{FF2B5EF4-FFF2-40B4-BE49-F238E27FC236}">
                <a16:creationId xmlns:a16="http://schemas.microsoft.com/office/drawing/2014/main" id="{6B37324B-7430-D6EB-DE91-425D740A4145}"/>
              </a:ext>
            </a:extLst>
          </p:cNvPr>
          <p:cNvCxnSpPr>
            <a:cxnSpLocks/>
          </p:cNvCxnSpPr>
          <p:nvPr/>
        </p:nvCxnSpPr>
        <p:spPr>
          <a:xfrm>
            <a:off x="331591" y="4621307"/>
            <a:ext cx="8512367" cy="0"/>
          </a:xfrm>
          <a:prstGeom prst="line">
            <a:avLst/>
          </a:prstGeom>
          <a:ln w="12700">
            <a:solidFill>
              <a:srgbClr val="60B131"/>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3B91B289-8040-213D-B2FE-6FDE6F501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9441" y="4815841"/>
            <a:ext cx="4113494" cy="97246"/>
          </a:xfrm>
          <a:prstGeom prst="rect">
            <a:avLst/>
          </a:prstGeom>
        </p:spPr>
      </p:pic>
      <p:sp>
        <p:nvSpPr>
          <p:cNvPr id="14" name="Rectángulo 13">
            <a:extLst>
              <a:ext uri="{FF2B5EF4-FFF2-40B4-BE49-F238E27FC236}">
                <a16:creationId xmlns:a16="http://schemas.microsoft.com/office/drawing/2014/main" id="{32A0B202-2AED-BF0A-3E86-00977A0E671A}"/>
              </a:ext>
            </a:extLst>
          </p:cNvPr>
          <p:cNvSpPr/>
          <p:nvPr/>
        </p:nvSpPr>
        <p:spPr>
          <a:xfrm>
            <a:off x="8458200" y="4540293"/>
            <a:ext cx="385758" cy="45719"/>
          </a:xfrm>
          <a:prstGeom prst="rect">
            <a:avLst/>
          </a:prstGeom>
          <a:solidFill>
            <a:srgbClr val="60B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Gráfico 14">
            <a:extLst>
              <a:ext uri="{FF2B5EF4-FFF2-40B4-BE49-F238E27FC236}">
                <a16:creationId xmlns:a16="http://schemas.microsoft.com/office/drawing/2014/main" id="{A6E9EB20-A13A-4A1B-EAA9-C490E6376C0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0901" y="232998"/>
            <a:ext cx="2243057" cy="181563"/>
          </a:xfrm>
          <a:prstGeom prst="rect">
            <a:avLst/>
          </a:prstGeom>
        </p:spPr>
      </p:pic>
      <p:pic>
        <p:nvPicPr>
          <p:cNvPr id="16" name="Imagen 15">
            <a:extLst>
              <a:ext uri="{FF2B5EF4-FFF2-40B4-BE49-F238E27FC236}">
                <a16:creationId xmlns:a16="http://schemas.microsoft.com/office/drawing/2014/main" id="{32E893B9-0783-11FC-5A7F-8623678CE88D}"/>
              </a:ext>
            </a:extLst>
          </p:cNvPr>
          <p:cNvPicPr>
            <a:picLocks noChangeAspect="1"/>
          </p:cNvPicPr>
          <p:nvPr userDrawn="1"/>
        </p:nvPicPr>
        <p:blipFill>
          <a:blip r:embed="rId6"/>
          <a:stretch>
            <a:fillRect/>
          </a:stretch>
        </p:blipFill>
        <p:spPr>
          <a:xfrm rot="10800000">
            <a:off x="8458200" y="513091"/>
            <a:ext cx="385758" cy="385758"/>
          </a:xfrm>
          <a:prstGeom prst="rect">
            <a:avLst/>
          </a:prstGeom>
        </p:spPr>
      </p:pic>
      <p:pic>
        <p:nvPicPr>
          <p:cNvPr id="17" name="Imagen 16">
            <a:extLst>
              <a:ext uri="{FF2B5EF4-FFF2-40B4-BE49-F238E27FC236}">
                <a16:creationId xmlns:a16="http://schemas.microsoft.com/office/drawing/2014/main" id="{3F771B1F-0A2D-43B1-8BD4-8B946072036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29540" y="100998"/>
            <a:ext cx="1490104" cy="676877"/>
          </a:xfrm>
          <a:prstGeom prst="rect">
            <a:avLst/>
          </a:prstGeom>
        </p:spPr>
      </p:pic>
    </p:spTree>
    <p:extLst>
      <p:ext uri="{BB962C8B-B14F-4D97-AF65-F5344CB8AC3E}">
        <p14:creationId xmlns:p14="http://schemas.microsoft.com/office/powerpoint/2010/main" val="187078998"/>
      </p:ext>
    </p:extLst>
  </p:cSld>
  <p:clrMapOvr>
    <a:masterClrMapping/>
  </p:clrMapOvr>
  <p:hf sldNum="0" hdr="0" ftr="0" dt="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pic>
        <p:nvPicPr>
          <p:cNvPr id="3" name="Imagen 2">
            <a:extLst>
              <a:ext uri="{FF2B5EF4-FFF2-40B4-BE49-F238E27FC236}">
                <a16:creationId xmlns:a16="http://schemas.microsoft.com/office/drawing/2014/main" id="{27817AA1-9315-46CA-9DB3-D6084C9DBF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 y="86683"/>
            <a:ext cx="9144000" cy="5064369"/>
          </a:xfrm>
          <a:prstGeom prst="rect">
            <a:avLst/>
          </a:prstGeom>
        </p:spPr>
      </p:pic>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12" name="Gráfico 11">
            <a:extLst>
              <a:ext uri="{FF2B5EF4-FFF2-40B4-BE49-F238E27FC236}">
                <a16:creationId xmlns:a16="http://schemas.microsoft.com/office/drawing/2014/main" id="{C576F1A8-0BF7-41D7-85AA-E019BC4F4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6608" y="4860017"/>
            <a:ext cx="5924550" cy="156424"/>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B05CD3AB-094C-4390-8F0E-D9E8F752F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38"/>
            <a:ext cx="9144000" cy="5140823"/>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pic>
        <p:nvPicPr>
          <p:cNvPr id="2" name="Gráfico 4">
            <a:extLst>
              <a:ext uri="{FF2B5EF4-FFF2-40B4-BE49-F238E27FC236}">
                <a16:creationId xmlns:a16="http://schemas.microsoft.com/office/drawing/2014/main" id="{8A8B1ADB-363E-4526-A498-6C0DC2125F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72" y="-59279"/>
            <a:ext cx="9312384" cy="5260501"/>
          </a:xfrm>
          <a:custGeom>
            <a:avLst/>
            <a:gdLst>
              <a:gd name="connsiteX0" fmla="*/ -1046 w 9312384"/>
              <a:gd name="connsiteY0" fmla="*/ -591 h 5260501"/>
              <a:gd name="connsiteX1" fmla="*/ 9311338 w 9312384"/>
              <a:gd name="connsiteY1" fmla="*/ -591 h 5260501"/>
              <a:gd name="connsiteX2" fmla="*/ 9311338 w 9312384"/>
              <a:gd name="connsiteY2" fmla="*/ 5259911 h 5260501"/>
              <a:gd name="connsiteX3" fmla="*/ -1046 w 9312384"/>
              <a:gd name="connsiteY3" fmla="*/ 5259911 h 5260501"/>
            </a:gdLst>
            <a:ahLst/>
            <a:cxnLst>
              <a:cxn ang="0">
                <a:pos x="connsiteX0" y="connsiteY0"/>
              </a:cxn>
              <a:cxn ang="0">
                <a:pos x="connsiteX1" y="connsiteY1"/>
              </a:cxn>
              <a:cxn ang="0">
                <a:pos x="connsiteX2" y="connsiteY2"/>
              </a:cxn>
              <a:cxn ang="0">
                <a:pos x="connsiteX3" y="connsiteY3"/>
              </a:cxn>
            </a:cxnLst>
            <a:rect l="l" t="t" r="r" b="b"/>
            <a:pathLst>
              <a:path w="9312384" h="5260501">
                <a:moveTo>
                  <a:pt x="-1046" y="-591"/>
                </a:moveTo>
                <a:lnTo>
                  <a:pt x="9311338" y="-591"/>
                </a:lnTo>
                <a:lnTo>
                  <a:pt x="9311338" y="5259911"/>
                </a:lnTo>
                <a:lnTo>
                  <a:pt x="-1046" y="5259911"/>
                </a:lnTo>
                <a:close/>
              </a:path>
            </a:pathLst>
          </a:cu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7" name="Imagen 6">
            <a:extLst>
              <a:ext uri="{FF2B5EF4-FFF2-40B4-BE49-F238E27FC236}">
                <a16:creationId xmlns:a16="http://schemas.microsoft.com/office/drawing/2014/main" id="{2C51637F-FD07-4417-9F78-33EFD7515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408" y="-113037"/>
            <a:ext cx="9452602" cy="531617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reserve="1">
  <p:cSld name="1_Main point">
    <p:spTree>
      <p:nvGrpSpPr>
        <p:cNvPr id="1" name="Shape 33"/>
        <p:cNvGrpSpPr/>
        <p:nvPr/>
      </p:nvGrpSpPr>
      <p:grpSpPr>
        <a:xfrm>
          <a:off x="0" y="0"/>
          <a:ext cx="0" cy="0"/>
          <a:chOff x="0" y="0"/>
          <a:chExt cx="0" cy="0"/>
        </a:xfrm>
      </p:grpSpPr>
      <p:pic>
        <p:nvPicPr>
          <p:cNvPr id="2" name="Imagen 1">
            <a:extLst>
              <a:ext uri="{FF2B5EF4-FFF2-40B4-BE49-F238E27FC236}">
                <a16:creationId xmlns:a16="http://schemas.microsoft.com/office/drawing/2014/main" id="{0887DE09-7B39-11FF-6360-2494578D50B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3" name="Imagen 2">
            <a:extLst>
              <a:ext uri="{FF2B5EF4-FFF2-40B4-BE49-F238E27FC236}">
                <a16:creationId xmlns:a16="http://schemas.microsoft.com/office/drawing/2014/main" id="{922DBDF2-60A1-407E-AC27-7FA3F9C5DF6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176" y="-79765"/>
            <a:ext cx="9424351" cy="5303029"/>
          </a:xfrm>
          <a:prstGeom prst="rect">
            <a:avLst/>
          </a:prstGeom>
        </p:spPr>
      </p:pic>
    </p:spTree>
    <p:extLst>
      <p:ext uri="{BB962C8B-B14F-4D97-AF65-F5344CB8AC3E}">
        <p14:creationId xmlns:p14="http://schemas.microsoft.com/office/powerpoint/2010/main" val="22826965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61" r:id="rId5"/>
    <p:sldLayoutId id="2147483655" r:id="rId6"/>
    <p:sldLayoutId id="2147483656" r:id="rId7"/>
    <p:sldLayoutId id="2147483657" r:id="rId8"/>
    <p:sldLayoutId id="2147483658" r:id="rId9"/>
    <p:sldLayoutId id="2147483660"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a:extLst>
            <a:ext uri="{FF2B5EF4-FFF2-40B4-BE49-F238E27FC236}">
              <a16:creationId xmlns:a16="http://schemas.microsoft.com/office/drawing/2014/main" id="{BA929353-F699-B9D8-9053-77FA8FB01018}"/>
            </a:ext>
          </a:extLst>
        </p:cNvPr>
        <p:cNvGrpSpPr/>
        <p:nvPr/>
      </p:nvGrpSpPr>
      <p:grpSpPr>
        <a:xfrm>
          <a:off x="0" y="0"/>
          <a:ext cx="0" cy="0"/>
          <a:chOff x="0" y="0"/>
          <a:chExt cx="0" cy="0"/>
        </a:xfrm>
      </p:grpSpPr>
      <p:pic>
        <p:nvPicPr>
          <p:cNvPr id="4" name="Gráfico 3">
            <a:extLst>
              <a:ext uri="{FF2B5EF4-FFF2-40B4-BE49-F238E27FC236}">
                <a16:creationId xmlns:a16="http://schemas.microsoft.com/office/drawing/2014/main" id="{8268FDF7-0945-2290-0390-7DEAA18C17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37" y="4151986"/>
            <a:ext cx="995361" cy="876299"/>
          </a:xfrm>
          <a:prstGeom prst="rect">
            <a:avLst/>
          </a:prstGeom>
        </p:spPr>
      </p:pic>
      <p:sp>
        <p:nvSpPr>
          <p:cNvPr id="7" name="PLANTILLA PARA…">
            <a:extLst>
              <a:ext uri="{FF2B5EF4-FFF2-40B4-BE49-F238E27FC236}">
                <a16:creationId xmlns:a16="http://schemas.microsoft.com/office/drawing/2014/main" id="{A939E8E0-E5FC-E07F-A613-D77DECA48E51}"/>
              </a:ext>
            </a:extLst>
          </p:cNvPr>
          <p:cNvSpPr txBox="1"/>
          <p:nvPr/>
        </p:nvSpPr>
        <p:spPr>
          <a:xfrm>
            <a:off x="596894" y="1767008"/>
            <a:ext cx="3151696" cy="476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2400" b="1" dirty="0">
                <a:solidFill>
                  <a:srgbClr val="532963"/>
                </a:solidFill>
              </a:rPr>
              <a:t>COLABORACIÓN</a:t>
            </a:r>
          </a:p>
        </p:txBody>
      </p:sp>
      <p:sp>
        <p:nvSpPr>
          <p:cNvPr id="8" name="PLANTILLA PARA…">
            <a:extLst>
              <a:ext uri="{FF2B5EF4-FFF2-40B4-BE49-F238E27FC236}">
                <a16:creationId xmlns:a16="http://schemas.microsoft.com/office/drawing/2014/main" id="{2E47460D-5B8E-FA2D-7FFF-1AF8B8E1526E}"/>
              </a:ext>
            </a:extLst>
          </p:cNvPr>
          <p:cNvSpPr txBox="1"/>
          <p:nvPr/>
        </p:nvSpPr>
        <p:spPr>
          <a:xfrm>
            <a:off x="598239" y="2087127"/>
            <a:ext cx="3151696" cy="310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nSpc>
                <a:spcPct val="90000"/>
              </a:lnSpc>
              <a:defRPr sz="7600">
                <a:solidFill>
                  <a:srgbClr val="75C044"/>
                </a:solidFill>
                <a:latin typeface="Verdana"/>
                <a:ea typeface="Verdana"/>
                <a:cs typeface="Verdana"/>
                <a:sym typeface="Verdana"/>
              </a:defRPr>
            </a:pPr>
            <a:r>
              <a:rPr lang="es-CO" sz="1200" b="1" dirty="0">
                <a:solidFill>
                  <a:srgbClr val="E63992"/>
                </a:solidFill>
              </a:rPr>
              <a:t>e Innovación</a:t>
            </a:r>
            <a:endParaRPr lang="es-CO" sz="1200" dirty="0">
              <a:solidFill>
                <a:srgbClr val="E63992"/>
              </a:solidFill>
            </a:endParaRPr>
          </a:p>
        </p:txBody>
      </p:sp>
      <p:sp>
        <p:nvSpPr>
          <p:cNvPr id="9" name="Casa Matriz">
            <a:extLst>
              <a:ext uri="{FF2B5EF4-FFF2-40B4-BE49-F238E27FC236}">
                <a16:creationId xmlns:a16="http://schemas.microsoft.com/office/drawing/2014/main" id="{3C529A35-E9BD-7D40-20AC-78046621C9E8}"/>
              </a:ext>
            </a:extLst>
          </p:cNvPr>
          <p:cNvSpPr txBox="1"/>
          <p:nvPr/>
        </p:nvSpPr>
        <p:spPr>
          <a:xfrm>
            <a:off x="643959" y="2656073"/>
            <a:ext cx="29011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sz="1200" dirty="0">
                <a:solidFill>
                  <a:srgbClr val="532963"/>
                </a:solidFill>
              </a:rPr>
              <a:t>Casa </a:t>
            </a:r>
            <a:r>
              <a:rPr sz="1200" dirty="0" err="1">
                <a:solidFill>
                  <a:srgbClr val="532963"/>
                </a:solidFill>
              </a:rPr>
              <a:t>Matriz</a:t>
            </a:r>
            <a:endParaRPr lang="es-CO" sz="1200" dirty="0">
              <a:solidFill>
                <a:srgbClr val="532963"/>
              </a:solidFill>
            </a:endParaRPr>
          </a:p>
          <a:p>
            <a:r>
              <a:rPr lang="es-CO" sz="1200" dirty="0">
                <a:solidFill>
                  <a:srgbClr val="532963"/>
                </a:solidFill>
              </a:rPr>
              <a:t>Febrero, 2024.</a:t>
            </a:r>
            <a:endParaRPr sz="1200" dirty="0">
              <a:solidFill>
                <a:srgbClr val="532963"/>
              </a:solidFill>
            </a:endParaRPr>
          </a:p>
        </p:txBody>
      </p:sp>
      <p:pic>
        <p:nvPicPr>
          <p:cNvPr id="16" name="Imagen 15">
            <a:extLst>
              <a:ext uri="{FF2B5EF4-FFF2-40B4-BE49-F238E27FC236}">
                <a16:creationId xmlns:a16="http://schemas.microsoft.com/office/drawing/2014/main" id="{D025FDDF-2383-2FFB-97BB-191EBC242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7197" y="1366356"/>
            <a:ext cx="3777144" cy="3777144"/>
          </a:xfrm>
          <a:prstGeom prst="rect">
            <a:avLst/>
          </a:prstGeom>
        </p:spPr>
      </p:pic>
      <p:pic>
        <p:nvPicPr>
          <p:cNvPr id="18" name="Gráfico 17">
            <a:extLst>
              <a:ext uri="{FF2B5EF4-FFF2-40B4-BE49-F238E27FC236}">
                <a16:creationId xmlns:a16="http://schemas.microsoft.com/office/drawing/2014/main" id="{B4CDAA31-0B73-B37F-FA1A-A452E6315C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469" y="245026"/>
            <a:ext cx="1793881" cy="280108"/>
          </a:xfrm>
          <a:prstGeom prst="rect">
            <a:avLst/>
          </a:prstGeom>
        </p:spPr>
      </p:pic>
    </p:spTree>
    <p:extLst>
      <p:ext uri="{BB962C8B-B14F-4D97-AF65-F5344CB8AC3E}">
        <p14:creationId xmlns:p14="http://schemas.microsoft.com/office/powerpoint/2010/main" val="23781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7F2C-A85C-E1DA-E924-34BCA434CEC1}"/>
            </a:ext>
          </a:extLst>
        </p:cNvPr>
        <p:cNvGrpSpPr/>
        <p:nvPr/>
      </p:nvGrpSpPr>
      <p:grpSpPr>
        <a:xfrm>
          <a:off x="0" y="0"/>
          <a:ext cx="0" cy="0"/>
          <a:chOff x="0" y="0"/>
          <a:chExt cx="0" cy="0"/>
        </a:xfrm>
      </p:grpSpPr>
      <p:sp>
        <p:nvSpPr>
          <p:cNvPr id="5" name="Tipo de letra: Verdana…">
            <a:extLst>
              <a:ext uri="{FF2B5EF4-FFF2-40B4-BE49-F238E27FC236}">
                <a16:creationId xmlns:a16="http://schemas.microsoft.com/office/drawing/2014/main" id="{7C0712DF-B0FC-576B-D502-3B032968611D}"/>
              </a:ext>
            </a:extLst>
          </p:cNvPr>
          <p:cNvSpPr txBox="1"/>
          <p:nvPr/>
        </p:nvSpPr>
        <p:spPr>
          <a:xfrm>
            <a:off x="1543619" y="2383880"/>
            <a:ext cx="2845501" cy="11599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Disponer canal electrónico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Convocatoria</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latin typeface="Verdana"/>
                <a:ea typeface="Verdana"/>
              </a:rPr>
              <a:t>Reto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1" dirty="0">
                <a:solidFill>
                  <a:srgbClr val="532963"/>
                </a:solidFill>
                <a:latin typeface="Verdana"/>
                <a:ea typeface="Verdana"/>
              </a:rPr>
              <a:t>Propuestas elegidas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dirty="0">
                <a:solidFill>
                  <a:schemeClr val="bg1">
                    <a:lumMod val="75000"/>
                  </a:schemeClr>
                </a:solidFill>
              </a:rPr>
              <a:t>Plan de trabajo</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sz="1100" b="0" dirty="0">
                <a:solidFill>
                  <a:schemeClr val="bg1">
                    <a:lumMod val="75000"/>
                  </a:schemeClr>
                </a:solidFill>
              </a:rPr>
              <a:t>Prototipos</a:t>
            </a:r>
          </a:p>
        </p:txBody>
      </p:sp>
      <p:sp>
        <p:nvSpPr>
          <p:cNvPr id="6" name="Sepcs contenido">
            <a:extLst>
              <a:ext uri="{FF2B5EF4-FFF2-40B4-BE49-F238E27FC236}">
                <a16:creationId xmlns:a16="http://schemas.microsoft.com/office/drawing/2014/main" id="{CE4D7105-2780-0BC8-FB30-1BCA5BAFFC2E}"/>
              </a:ext>
            </a:extLst>
          </p:cNvPr>
          <p:cNvSpPr txBox="1"/>
          <p:nvPr/>
        </p:nvSpPr>
        <p:spPr>
          <a:xfrm>
            <a:off x="1530172" y="1659762"/>
            <a:ext cx="2188098"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2800" b="1" dirty="0">
                <a:solidFill>
                  <a:srgbClr val="532963"/>
                </a:solidFill>
              </a:rPr>
              <a:t>Contenido</a:t>
            </a:r>
            <a:endParaRPr sz="2800" b="1" dirty="0">
              <a:solidFill>
                <a:srgbClr val="532963"/>
              </a:solidFill>
            </a:endParaRPr>
          </a:p>
        </p:txBody>
      </p:sp>
      <p:sp>
        <p:nvSpPr>
          <p:cNvPr id="3" name="CuadroTexto 2">
            <a:extLst>
              <a:ext uri="{FF2B5EF4-FFF2-40B4-BE49-F238E27FC236}">
                <a16:creationId xmlns:a16="http://schemas.microsoft.com/office/drawing/2014/main" id="{F36F997D-3A25-9C63-3BB2-79AA2F68F2E5}"/>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2" name="Gráfico 11">
            <a:extLst>
              <a:ext uri="{FF2B5EF4-FFF2-40B4-BE49-F238E27FC236}">
                <a16:creationId xmlns:a16="http://schemas.microsoft.com/office/drawing/2014/main" id="{DA990851-3787-BE6E-3BAF-0D4D697E0A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8" name="Slide Number">
            <a:extLst>
              <a:ext uri="{FF2B5EF4-FFF2-40B4-BE49-F238E27FC236}">
                <a16:creationId xmlns:a16="http://schemas.microsoft.com/office/drawing/2014/main" id="{4FCC629F-3645-09C1-2B38-DC641E8F9A1E}"/>
              </a:ext>
            </a:extLst>
          </p:cNvPr>
          <p:cNvSpPr txBox="1">
            <a:spLocks/>
          </p:cNvSpPr>
          <p:nvPr/>
        </p:nvSpPr>
        <p:spPr>
          <a:xfrm>
            <a:off x="548371" y="4803552"/>
            <a:ext cx="261234"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2</a:t>
            </a:fld>
            <a:endParaRPr lang="es-CO" sz="900" dirty="0">
              <a:solidFill>
                <a:schemeClr val="bg1"/>
              </a:solidFill>
            </a:endParaRPr>
          </a:p>
        </p:txBody>
      </p:sp>
      <p:sp>
        <p:nvSpPr>
          <p:cNvPr id="9" name="Nombre del Área">
            <a:extLst>
              <a:ext uri="{FF2B5EF4-FFF2-40B4-BE49-F238E27FC236}">
                <a16:creationId xmlns:a16="http://schemas.microsoft.com/office/drawing/2014/main" id="{6C383ED2-E022-B1D4-6CA6-D7A31E1DD8EF}"/>
              </a:ext>
            </a:extLst>
          </p:cNvPr>
          <p:cNvSpPr txBox="1"/>
          <p:nvPr/>
        </p:nvSpPr>
        <p:spPr>
          <a:xfrm>
            <a:off x="809605"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spTree>
    <p:extLst>
      <p:ext uri="{BB962C8B-B14F-4D97-AF65-F5344CB8AC3E}">
        <p14:creationId xmlns:p14="http://schemas.microsoft.com/office/powerpoint/2010/main" val="63134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4AED8-59FF-1A03-1E8E-28851BC38E29}"/>
            </a:ext>
          </a:extLst>
        </p:cNvPr>
        <p:cNvGrpSpPr/>
        <p:nvPr/>
      </p:nvGrpSpPr>
      <p:grpSpPr>
        <a:xfrm>
          <a:off x="0" y="0"/>
          <a:ext cx="0" cy="0"/>
          <a:chOff x="0" y="0"/>
          <a:chExt cx="0" cy="0"/>
        </a:xfrm>
      </p:grpSpPr>
      <p:sp>
        <p:nvSpPr>
          <p:cNvPr id="6" name="PLANTILLA PARA…">
            <a:extLst>
              <a:ext uri="{FF2B5EF4-FFF2-40B4-BE49-F238E27FC236}">
                <a16:creationId xmlns:a16="http://schemas.microsoft.com/office/drawing/2014/main" id="{B1B9804D-2197-AD3B-8671-D042234B6DF4}"/>
              </a:ext>
            </a:extLst>
          </p:cNvPr>
          <p:cNvSpPr txBox="1"/>
          <p:nvPr/>
        </p:nvSpPr>
        <p:spPr>
          <a:xfrm>
            <a:off x="1163706" y="1282484"/>
            <a:ext cx="6756613"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gn="l">
              <a:defRPr sz="7600">
                <a:solidFill>
                  <a:srgbClr val="75C044"/>
                </a:solidFill>
                <a:latin typeface="Verdana"/>
                <a:ea typeface="Verdana"/>
                <a:cs typeface="Verdana"/>
                <a:sym typeface="Verdana"/>
              </a:defRPr>
            </a:pPr>
            <a:r>
              <a:rPr lang="es-MX" sz="4000" b="1" dirty="0">
                <a:solidFill>
                  <a:schemeClr val="bg1"/>
                </a:solidFill>
              </a:rPr>
              <a:t>PROPUESTAS ELEGIDAS</a:t>
            </a:r>
            <a:endParaRPr sz="4000" b="1" dirty="0">
              <a:solidFill>
                <a:schemeClr val="bg1"/>
              </a:solidFill>
            </a:endParaRPr>
          </a:p>
        </p:txBody>
      </p:sp>
      <p:sp>
        <p:nvSpPr>
          <p:cNvPr id="7" name="Casa Matriz">
            <a:extLst>
              <a:ext uri="{FF2B5EF4-FFF2-40B4-BE49-F238E27FC236}">
                <a16:creationId xmlns:a16="http://schemas.microsoft.com/office/drawing/2014/main" id="{5EB3E2B6-CA39-119B-93D2-FC6BF76B95C8}"/>
              </a:ext>
            </a:extLst>
          </p:cNvPr>
          <p:cNvSpPr txBox="1"/>
          <p:nvPr/>
        </p:nvSpPr>
        <p:spPr>
          <a:xfrm>
            <a:off x="1193200" y="2489200"/>
            <a:ext cx="3980780"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700" b="0">
                <a:solidFill>
                  <a:srgbClr val="636466"/>
                </a:solidFill>
                <a:latin typeface="Verdana"/>
                <a:ea typeface="Verdana"/>
                <a:cs typeface="Verdana"/>
                <a:sym typeface="Verdana"/>
              </a:defRPr>
            </a:lvl1pPr>
          </a:lstStyle>
          <a:p>
            <a:r>
              <a:rPr lang="es-ES" sz="1800" dirty="0">
                <a:solidFill>
                  <a:schemeClr val="bg1"/>
                </a:solidFill>
              </a:rPr>
              <a:t>Participación ciudadana desde la Innovación Abierta</a:t>
            </a:r>
            <a:endParaRPr sz="1800" dirty="0">
              <a:solidFill>
                <a:schemeClr val="bg1"/>
              </a:solidFill>
            </a:endParaRPr>
          </a:p>
        </p:txBody>
      </p:sp>
      <p:cxnSp>
        <p:nvCxnSpPr>
          <p:cNvPr id="12" name="Conector recto 11">
            <a:extLst>
              <a:ext uri="{FF2B5EF4-FFF2-40B4-BE49-F238E27FC236}">
                <a16:creationId xmlns:a16="http://schemas.microsoft.com/office/drawing/2014/main" id="{DFD57487-72C5-7211-AD02-F8DC19F10951}"/>
              </a:ext>
            </a:extLst>
          </p:cNvPr>
          <p:cNvCxnSpPr/>
          <p:nvPr/>
        </p:nvCxnSpPr>
        <p:spPr>
          <a:xfrm>
            <a:off x="387186" y="4771432"/>
            <a:ext cx="3523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B4C288C2-5F6A-30E6-4C70-C3B44931BF42}"/>
              </a:ext>
            </a:extLst>
          </p:cNvPr>
          <p:cNvSpPr txBox="1">
            <a:spLocks/>
          </p:cNvSpPr>
          <p:nvPr/>
        </p:nvSpPr>
        <p:spPr>
          <a:xfrm>
            <a:off x="431800" y="4803552"/>
            <a:ext cx="318937"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3</a:t>
            </a:fld>
            <a:endParaRPr lang="es-CO" sz="900" dirty="0">
              <a:solidFill>
                <a:schemeClr val="bg1"/>
              </a:solidFill>
            </a:endParaRPr>
          </a:p>
        </p:txBody>
      </p:sp>
      <p:sp>
        <p:nvSpPr>
          <p:cNvPr id="16" name="Nombre del Área">
            <a:extLst>
              <a:ext uri="{FF2B5EF4-FFF2-40B4-BE49-F238E27FC236}">
                <a16:creationId xmlns:a16="http://schemas.microsoft.com/office/drawing/2014/main" id="{7C13F628-F1B7-2ACB-6451-1C8BB11EACFD}"/>
              </a:ext>
            </a:extLst>
          </p:cNvPr>
          <p:cNvSpPr txBox="1"/>
          <p:nvPr/>
        </p:nvSpPr>
        <p:spPr>
          <a:xfrm>
            <a:off x="750737" y="475281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4" name="Gráfico 3">
            <a:extLst>
              <a:ext uri="{FF2B5EF4-FFF2-40B4-BE49-F238E27FC236}">
                <a16:creationId xmlns:a16="http://schemas.microsoft.com/office/drawing/2014/main" id="{2D561A00-E53A-75E1-063D-FA8EEB9BC4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11950" y="1282484"/>
            <a:ext cx="1090800" cy="1090800"/>
          </a:xfrm>
          <a:prstGeom prst="rect">
            <a:avLst/>
          </a:prstGeom>
        </p:spPr>
      </p:pic>
    </p:spTree>
    <p:extLst>
      <p:ext uri="{BB962C8B-B14F-4D97-AF65-F5344CB8AC3E}">
        <p14:creationId xmlns:p14="http://schemas.microsoft.com/office/powerpoint/2010/main" val="3060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5A5C-003C-681C-9910-5AF2ADEDAD79}"/>
            </a:ext>
          </a:extLst>
        </p:cNvPr>
        <p:cNvGrpSpPr/>
        <p:nvPr/>
      </p:nvGrpSpPr>
      <p:grpSpPr>
        <a:xfrm>
          <a:off x="0" y="0"/>
          <a:ext cx="0" cy="0"/>
          <a:chOff x="0" y="0"/>
          <a:chExt cx="0" cy="0"/>
        </a:xfrm>
      </p:grpSpPr>
      <p:sp>
        <p:nvSpPr>
          <p:cNvPr id="10" name="CuadroTexto 9">
            <a:extLst>
              <a:ext uri="{FF2B5EF4-FFF2-40B4-BE49-F238E27FC236}">
                <a16:creationId xmlns:a16="http://schemas.microsoft.com/office/drawing/2014/main" id="{0FA981A6-634D-A1E3-966A-73A15F1D03F5}"/>
              </a:ext>
            </a:extLst>
          </p:cNvPr>
          <p:cNvSpPr txBox="1"/>
          <p:nvPr/>
        </p:nvSpPr>
        <p:spPr>
          <a:xfrm>
            <a:off x="5685692" y="211015"/>
            <a:ext cx="3294185" cy="261610"/>
          </a:xfrm>
          <a:prstGeom prst="rect">
            <a:avLst/>
          </a:prstGeom>
          <a:noFill/>
        </p:spPr>
        <p:txBody>
          <a:bodyPr wrap="square" rtlCol="0">
            <a:spAutoFit/>
          </a:bodyPr>
          <a:lstStyle/>
          <a:p>
            <a:pPr algn="r"/>
            <a:r>
              <a:rPr lang="es-ES" sz="1100" b="1" dirty="0">
                <a:solidFill>
                  <a:srgbClr val="532963"/>
                </a:solidFill>
                <a:latin typeface="Noto Sans" panose="020B0502040504020204" pitchFamily="34" charset="0"/>
                <a:ea typeface="Noto Sans" panose="020B0502040504020204" pitchFamily="34" charset="0"/>
                <a:cs typeface="Noto Sans" panose="020B0502040504020204" pitchFamily="34" charset="0"/>
              </a:rPr>
              <a:t>Un futuro seguro, </a:t>
            </a:r>
            <a:r>
              <a:rPr lang="es-ES" sz="1100" dirty="0">
                <a:solidFill>
                  <a:srgbClr val="95E069"/>
                </a:solidFill>
                <a:latin typeface="Noto Sans" panose="020B0502040504020204" pitchFamily="34" charset="0"/>
                <a:ea typeface="Noto Sans" panose="020B0502040504020204" pitchFamily="34" charset="0"/>
                <a:cs typeface="Noto Sans" panose="020B0502040504020204" pitchFamily="34" charset="0"/>
              </a:rPr>
              <a:t>es tu mejor presente.</a:t>
            </a:r>
            <a:endParaRPr lang="es-CO" sz="1100" dirty="0">
              <a:solidFill>
                <a:srgbClr val="95E06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Gráfico 10">
            <a:extLst>
              <a:ext uri="{FF2B5EF4-FFF2-40B4-BE49-F238E27FC236}">
                <a16:creationId xmlns:a16="http://schemas.microsoft.com/office/drawing/2014/main" id="{A0F8011B-8608-1021-7CA4-8D8DA947CE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69" y="245026"/>
            <a:ext cx="1793881" cy="280108"/>
          </a:xfrm>
          <a:prstGeom prst="rect">
            <a:avLst/>
          </a:prstGeom>
        </p:spPr>
      </p:pic>
      <p:sp>
        <p:nvSpPr>
          <p:cNvPr id="6" name="Sepcs contenido">
            <a:extLst>
              <a:ext uri="{FF2B5EF4-FFF2-40B4-BE49-F238E27FC236}">
                <a16:creationId xmlns:a16="http://schemas.microsoft.com/office/drawing/2014/main" id="{A312DECC-DFCC-002A-6269-9D146EF4186A}"/>
              </a:ext>
            </a:extLst>
          </p:cNvPr>
          <p:cNvSpPr txBox="1"/>
          <p:nvPr/>
        </p:nvSpPr>
        <p:spPr>
          <a:xfrm>
            <a:off x="989655" y="935799"/>
            <a:ext cx="7164690" cy="544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defRPr sz="9000">
                <a:solidFill>
                  <a:srgbClr val="75C044"/>
                </a:solidFill>
                <a:latin typeface="Verdana"/>
                <a:ea typeface="Verdana"/>
                <a:cs typeface="Verdana"/>
                <a:sym typeface="Verdana"/>
              </a:defRPr>
            </a:pPr>
            <a:r>
              <a:rPr lang="es-CO" sz="2600" b="1" dirty="0">
                <a:solidFill>
                  <a:srgbClr val="532963"/>
                </a:solidFill>
              </a:rPr>
              <a:t>PROPUESTAS ELEGIDAS</a:t>
            </a:r>
            <a:endParaRPr sz="2800" b="1" dirty="0">
              <a:solidFill>
                <a:srgbClr val="532963"/>
              </a:solidFill>
            </a:endParaRPr>
          </a:p>
        </p:txBody>
      </p:sp>
      <p:sp>
        <p:nvSpPr>
          <p:cNvPr id="7" name="Sepcs contenido">
            <a:extLst>
              <a:ext uri="{FF2B5EF4-FFF2-40B4-BE49-F238E27FC236}">
                <a16:creationId xmlns:a16="http://schemas.microsoft.com/office/drawing/2014/main" id="{4B4137C5-A197-8695-C300-648CF53489E6}"/>
              </a:ext>
            </a:extLst>
          </p:cNvPr>
          <p:cNvSpPr txBox="1"/>
          <p:nvPr/>
        </p:nvSpPr>
        <p:spPr>
          <a:xfrm>
            <a:off x="989655" y="1396655"/>
            <a:ext cx="4554131" cy="421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1800" b="1" dirty="0">
                <a:solidFill>
                  <a:srgbClr val="95E069"/>
                </a:solidFill>
              </a:rPr>
              <a:t>Colaboración e innovación abierta</a:t>
            </a:r>
            <a:endParaRPr sz="1800" b="1" dirty="0">
              <a:solidFill>
                <a:srgbClr val="95E069"/>
              </a:solidFill>
            </a:endParaRPr>
          </a:p>
        </p:txBody>
      </p:sp>
      <p:sp>
        <p:nvSpPr>
          <p:cNvPr id="1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5209FC48-BBF1-8D80-D9CE-28DC4FF23DBF}"/>
              </a:ext>
            </a:extLst>
          </p:cNvPr>
          <p:cNvSpPr txBox="1"/>
          <p:nvPr/>
        </p:nvSpPr>
        <p:spPr>
          <a:xfrm>
            <a:off x="989655" y="2126756"/>
            <a:ext cx="6523665" cy="1214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nSpc>
                <a:spcPct val="150000"/>
              </a:lnSpc>
              <a:buClr>
                <a:srgbClr val="77C42E"/>
              </a:buClr>
              <a:defRPr>
                <a:solidFill>
                  <a:srgbClr val="666666"/>
                </a:solidFill>
                <a:latin typeface="Verdana"/>
                <a:ea typeface="Verdana"/>
                <a:cs typeface="Verdana"/>
                <a:sym typeface="Verdana"/>
              </a:defRPr>
            </a:pPr>
            <a:r>
              <a:rPr lang="es-MX" sz="1200" dirty="0">
                <a:solidFill>
                  <a:srgbClr val="666666"/>
                </a:solidFill>
              </a:rPr>
              <a:t>GRUPO 1:	Azul	| </a:t>
            </a:r>
            <a:r>
              <a:rPr lang="es-MX" sz="1200" i="1" dirty="0" err="1">
                <a:solidFill>
                  <a:srgbClr val="666666"/>
                </a:solidFill>
              </a:rPr>
              <a:t>Previpago</a:t>
            </a:r>
            <a:r>
              <a:rPr lang="es-MX" sz="1200" i="1" dirty="0">
                <a:solidFill>
                  <a:srgbClr val="666666"/>
                </a:solidFill>
              </a:rPr>
              <a:t> para todos</a:t>
            </a:r>
            <a:r>
              <a:rPr lang="es-MX" sz="1200" dirty="0">
                <a:solidFill>
                  <a:srgbClr val="666666"/>
                </a:solidFill>
              </a:rPr>
              <a:t>.</a:t>
            </a:r>
          </a:p>
          <a:p>
            <a:pPr>
              <a:lnSpc>
                <a:spcPct val="150000"/>
              </a:lnSpc>
              <a:buClr>
                <a:srgbClr val="77C42E"/>
              </a:buClr>
              <a:defRPr>
                <a:solidFill>
                  <a:srgbClr val="666666"/>
                </a:solidFill>
                <a:latin typeface="Verdana"/>
                <a:ea typeface="Verdana"/>
                <a:cs typeface="Verdana"/>
                <a:sym typeface="Verdana"/>
              </a:defRPr>
            </a:pPr>
            <a:r>
              <a:rPr lang="es-MX" sz="1200" dirty="0">
                <a:solidFill>
                  <a:srgbClr val="666666"/>
                </a:solidFill>
                <a:sym typeface="Verdana"/>
              </a:rPr>
              <a:t>GRUPO 2:	Hawaianas	| </a:t>
            </a:r>
            <a:r>
              <a:rPr lang="es-MX" sz="1200" i="1" dirty="0">
                <a:solidFill>
                  <a:srgbClr val="666666"/>
                </a:solidFill>
                <a:sym typeface="Verdana"/>
              </a:rPr>
              <a:t>Seguro creó confianza</a:t>
            </a:r>
          </a:p>
          <a:p>
            <a:pPr>
              <a:lnSpc>
                <a:spcPct val="150000"/>
              </a:lnSpc>
              <a:buClr>
                <a:srgbClr val="77C42E"/>
              </a:buClr>
              <a:defRPr>
                <a:solidFill>
                  <a:srgbClr val="666666"/>
                </a:solidFill>
                <a:latin typeface="Verdana"/>
                <a:ea typeface="Verdana"/>
                <a:cs typeface="Verdana"/>
                <a:sym typeface="Verdana"/>
              </a:defRPr>
            </a:pPr>
            <a:r>
              <a:rPr lang="es-MX" sz="1200" dirty="0">
                <a:solidFill>
                  <a:srgbClr val="666666"/>
                </a:solidFill>
              </a:rPr>
              <a:t>GRUPO 3:	KND	| </a:t>
            </a:r>
            <a:r>
              <a:rPr lang="es-MX" sz="1200" i="1" dirty="0">
                <a:solidFill>
                  <a:srgbClr val="666666"/>
                </a:solidFill>
              </a:rPr>
              <a:t>El futuro de Previsora</a:t>
            </a:r>
            <a:endParaRPr lang="es-MX" sz="1200" dirty="0">
              <a:solidFill>
                <a:srgbClr val="666666"/>
              </a:solidFill>
            </a:endParaRPr>
          </a:p>
          <a:p>
            <a:pPr>
              <a:lnSpc>
                <a:spcPct val="150000"/>
              </a:lnSpc>
              <a:buClr>
                <a:srgbClr val="77C42E"/>
              </a:buClr>
              <a:defRPr>
                <a:solidFill>
                  <a:srgbClr val="666666"/>
                </a:solidFill>
                <a:latin typeface="Verdana"/>
                <a:ea typeface="Verdana"/>
                <a:cs typeface="Verdana"/>
                <a:sym typeface="Verdana"/>
              </a:defRPr>
            </a:pPr>
            <a:r>
              <a:rPr lang="es-MX" sz="1200" dirty="0">
                <a:solidFill>
                  <a:srgbClr val="666666"/>
                </a:solidFill>
                <a:sym typeface="Verdana"/>
              </a:rPr>
              <a:t>GRUPO 4:	INTEC	| </a:t>
            </a:r>
            <a:r>
              <a:rPr lang="es-MX" sz="1200" i="1" dirty="0" err="1">
                <a:solidFill>
                  <a:srgbClr val="666666"/>
                </a:solidFill>
                <a:sym typeface="Verdana"/>
              </a:rPr>
              <a:t>Intec</a:t>
            </a:r>
            <a:endParaRPr lang="es-MX" sz="1200" i="1" dirty="0">
              <a:solidFill>
                <a:srgbClr val="666666"/>
              </a:solidFill>
              <a:sym typeface="Verdana"/>
            </a:endParaRPr>
          </a:p>
        </p:txBody>
      </p:sp>
      <p:sp>
        <p:nvSpPr>
          <p:cNvPr id="13" name="Slide Number">
            <a:extLst>
              <a:ext uri="{FF2B5EF4-FFF2-40B4-BE49-F238E27FC236}">
                <a16:creationId xmlns:a16="http://schemas.microsoft.com/office/drawing/2014/main" id="{1C4EB1FD-ED98-89D4-9F25-A88E23B6C2F7}"/>
              </a:ext>
            </a:extLst>
          </p:cNvPr>
          <p:cNvSpPr txBox="1">
            <a:spLocks/>
          </p:cNvSpPr>
          <p:nvPr/>
        </p:nvSpPr>
        <p:spPr>
          <a:xfrm>
            <a:off x="499533" y="4896076"/>
            <a:ext cx="310072" cy="2474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6CB4B4D-7CA3-9044-876B-883B54F8677D}" type="slidenum">
              <a:rPr lang="es-CO" sz="900" smtClean="0">
                <a:solidFill>
                  <a:schemeClr val="bg1"/>
                </a:solidFill>
              </a:rPr>
              <a:pPr/>
              <a:t>4</a:t>
            </a:fld>
            <a:endParaRPr lang="es-CO" sz="900" dirty="0">
              <a:solidFill>
                <a:schemeClr val="bg1"/>
              </a:solidFill>
            </a:endParaRPr>
          </a:p>
        </p:txBody>
      </p:sp>
      <p:pic>
        <p:nvPicPr>
          <p:cNvPr id="2" name="Gráfico 1">
            <a:extLst>
              <a:ext uri="{FF2B5EF4-FFF2-40B4-BE49-F238E27FC236}">
                <a16:creationId xmlns:a16="http://schemas.microsoft.com/office/drawing/2014/main" id="{DFEED0A8-44C9-F688-35C8-1A007FEF71B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97436" y="963080"/>
            <a:ext cx="399600" cy="399600"/>
          </a:xfrm>
          <a:prstGeom prst="rect">
            <a:avLst/>
          </a:prstGeom>
        </p:spPr>
      </p:pic>
      <p:sp>
        <p:nvSpPr>
          <p:cNvPr id="5" name="Nombre del Área">
            <a:extLst>
              <a:ext uri="{FF2B5EF4-FFF2-40B4-BE49-F238E27FC236}">
                <a16:creationId xmlns:a16="http://schemas.microsoft.com/office/drawing/2014/main" id="{1495A6E0-34BE-EE63-BB8E-37CC9E5DA451}"/>
              </a:ext>
            </a:extLst>
          </p:cNvPr>
          <p:cNvSpPr txBox="1"/>
          <p:nvPr/>
        </p:nvSpPr>
        <p:spPr>
          <a:xfrm>
            <a:off x="809605" y="4743739"/>
            <a:ext cx="1441134" cy="421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l">
              <a:defRPr sz="2200" b="0">
                <a:solidFill>
                  <a:srgbClr val="BCBEC0"/>
                </a:solidFill>
                <a:latin typeface="Verdana"/>
                <a:ea typeface="Verdana"/>
                <a:cs typeface="Verdana"/>
                <a:sym typeface="Verdana"/>
              </a:defRPr>
            </a:lvl1pPr>
          </a:lstStyle>
          <a:p>
            <a:r>
              <a:rPr lang="es-MX" sz="900" dirty="0">
                <a:solidFill>
                  <a:schemeClr val="bg1"/>
                </a:solidFill>
              </a:rPr>
              <a:t>Gerencia de Innovación y Procesos</a:t>
            </a:r>
            <a:endParaRPr sz="900" dirty="0">
              <a:solidFill>
                <a:schemeClr val="bg1"/>
              </a:solidFill>
            </a:endParaRPr>
          </a:p>
        </p:txBody>
      </p:sp>
      <p:pic>
        <p:nvPicPr>
          <p:cNvPr id="9" name="Imagen 8">
            <a:extLst>
              <a:ext uri="{FF2B5EF4-FFF2-40B4-BE49-F238E27FC236}">
                <a16:creationId xmlns:a16="http://schemas.microsoft.com/office/drawing/2014/main" id="{5FB5C367-4521-1BD7-EDA3-F1F2A924BF85}"/>
              </a:ext>
            </a:extLst>
          </p:cNvPr>
          <p:cNvPicPr>
            <a:picLocks noChangeAspect="1"/>
          </p:cNvPicPr>
          <p:nvPr/>
        </p:nvPicPr>
        <p:blipFill rotWithShape="1">
          <a:blip r:embed="rId6"/>
          <a:srcRect t="17776" r="66167" b="26340"/>
          <a:stretch/>
        </p:blipFill>
        <p:spPr>
          <a:xfrm>
            <a:off x="5456865" y="2126756"/>
            <a:ext cx="2452695" cy="2278821"/>
          </a:xfrm>
          <a:prstGeom prst="rect">
            <a:avLst/>
          </a:prstGeom>
          <a:ln>
            <a:solidFill>
              <a:srgbClr val="532963"/>
            </a:solidFill>
          </a:ln>
        </p:spPr>
      </p:pic>
    </p:spTree>
    <p:extLst>
      <p:ext uri="{BB962C8B-B14F-4D97-AF65-F5344CB8AC3E}">
        <p14:creationId xmlns:p14="http://schemas.microsoft.com/office/powerpoint/2010/main" val="881150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b5bfc8-3b5c-405d-ada3-e8a0163fc5c3" xsi:nil="true"/>
    <lcf76f155ced4ddcb4097134ff3c332f xmlns="8ce6af14-2be2-4709-91b6-2f3a9cd2892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7892123CF4D7C4FB09AA48E94BB7538" ma:contentTypeVersion="18" ma:contentTypeDescription="Crear nuevo documento." ma:contentTypeScope="" ma:versionID="12ce0660831c993862c012daa017871e">
  <xsd:schema xmlns:xsd="http://www.w3.org/2001/XMLSchema" xmlns:xs="http://www.w3.org/2001/XMLSchema" xmlns:p="http://schemas.microsoft.com/office/2006/metadata/properties" xmlns:ns2="8ce6af14-2be2-4709-91b6-2f3a9cd28922" xmlns:ns3="97b5bfc8-3b5c-405d-ada3-e8a0163fc5c3" targetNamespace="http://schemas.microsoft.com/office/2006/metadata/properties" ma:root="true" ma:fieldsID="1e5af2bd6ae7608c24f97123a57ae4d3" ns2:_="" ns3:_="">
    <xsd:import namespace="8ce6af14-2be2-4709-91b6-2f3a9cd28922"/>
    <xsd:import namespace="97b5bfc8-3b5c-405d-ada3-e8a0163fc5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6af14-2be2-4709-91b6-2f3a9cd28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29cd154-1d01-418b-abbd-4d33b5eb1c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5bfc8-3b5c-405d-ada3-e8a0163fc5c3"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d135e35e-222c-4095-aabf-c0e43def0b8d}" ma:internalName="TaxCatchAll" ma:showField="CatchAllData" ma:web="97b5bfc8-3b5c-405d-ada3-e8a0163fc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5D20D-AD1E-4CAC-8974-BC4A5E648ABF}">
  <ds:schemaRefs>
    <ds:schemaRef ds:uri="http://purl.org/dc/elements/1.1/"/>
    <ds:schemaRef ds:uri="http://schemas.microsoft.com/office/2006/documentManagement/types"/>
    <ds:schemaRef ds:uri="97b5bfc8-3b5c-405d-ada3-e8a0163fc5c3"/>
    <ds:schemaRef ds:uri="http://schemas.microsoft.com/office/infopath/2007/PartnerControls"/>
    <ds:schemaRef ds:uri="8ce6af14-2be2-4709-91b6-2f3a9cd28922"/>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567C502-5E8D-42BF-8F37-A0C1AA15AA59}">
  <ds:schemaRefs>
    <ds:schemaRef ds:uri="http://schemas.microsoft.com/sharepoint/v3/contenttype/forms"/>
  </ds:schemaRefs>
</ds:datastoreItem>
</file>

<file path=customXml/itemProps3.xml><?xml version="1.0" encoding="utf-8"?>
<ds:datastoreItem xmlns:ds="http://schemas.openxmlformats.org/officeDocument/2006/customXml" ds:itemID="{D3C4F07F-4F28-449C-A44E-D63F7163F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e6af14-2be2-4709-91b6-2f3a9cd28922"/>
    <ds:schemaRef ds:uri="97b5bfc8-3b5c-405d-ada3-e8a0163fc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628</TotalTime>
  <Words>111</Words>
  <Application>Microsoft Office PowerPoint</Application>
  <PresentationFormat>Presentación en pantalla (16:9)</PresentationFormat>
  <Paragraphs>27</Paragraphs>
  <Slides>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Noto Sans</vt:lpstr>
      <vt:lpstr>Verdana</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CESAR ESTEBAN TENORIO CELIS</cp:lastModifiedBy>
  <cp:revision>46</cp:revision>
  <dcterms:modified xsi:type="dcterms:W3CDTF">2024-02-27T19:23:28Z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f3886-688c-41ec-beb5-f6c446299e5f_Enabled">
    <vt:lpwstr>true</vt:lpwstr>
  </property>
  <property fmtid="{D5CDD505-2E9C-101B-9397-08002B2CF9AE}" pid="3" name="MSIP_Label_1f9f3886-688c-41ec-beb5-f6c446299e5f_SetDate">
    <vt:lpwstr>2024-01-22T16:36:53Z</vt:lpwstr>
  </property>
  <property fmtid="{D5CDD505-2E9C-101B-9397-08002B2CF9AE}" pid="4" name="MSIP_Label_1f9f3886-688c-41ec-beb5-f6c446299e5f_Method">
    <vt:lpwstr>Standard</vt:lpwstr>
  </property>
  <property fmtid="{D5CDD505-2E9C-101B-9397-08002B2CF9AE}" pid="5" name="MSIP_Label_1f9f3886-688c-41ec-beb5-f6c446299e5f_Name">
    <vt:lpwstr>Interno - Acceso abierto (No Cifrado)</vt:lpwstr>
  </property>
  <property fmtid="{D5CDD505-2E9C-101B-9397-08002B2CF9AE}" pid="6" name="MSIP_Label_1f9f3886-688c-41ec-beb5-f6c446299e5f_SiteId">
    <vt:lpwstr>73e84937-70de-4ceb-8f14-b8f9ab356f6e</vt:lpwstr>
  </property>
  <property fmtid="{D5CDD505-2E9C-101B-9397-08002B2CF9AE}" pid="7" name="MSIP_Label_1f9f3886-688c-41ec-beb5-f6c446299e5f_ActionId">
    <vt:lpwstr>e8f93a37-3bc7-4c5d-a267-6b1d16bdc8c0</vt:lpwstr>
  </property>
  <property fmtid="{D5CDD505-2E9C-101B-9397-08002B2CF9AE}" pid="8" name="MSIP_Label_1f9f3886-688c-41ec-beb5-f6c446299e5f_ContentBits">
    <vt:lpwstr>2</vt:lpwstr>
  </property>
  <property fmtid="{D5CDD505-2E9C-101B-9397-08002B2CF9AE}" pid="9" name="ClassificationContentMarkingFooterLocations">
    <vt:lpwstr>Simple Light:3</vt:lpwstr>
  </property>
  <property fmtid="{D5CDD505-2E9C-101B-9397-08002B2CF9AE}" pid="10" name="ClassificationContentMarkingFooterText">
    <vt:lpwstr>DOCUMENTO DE USO INTERNO</vt:lpwstr>
  </property>
  <property fmtid="{D5CDD505-2E9C-101B-9397-08002B2CF9AE}" pid="11" name="ContentTypeId">
    <vt:lpwstr>0x01010057892123CF4D7C4FB09AA48E94BB7538</vt:lpwstr>
  </property>
  <property fmtid="{D5CDD505-2E9C-101B-9397-08002B2CF9AE}" pid="12" name="MediaServiceImageTags">
    <vt:lpwstr/>
  </property>
</Properties>
</file>