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9"/>
  </p:notesMasterIdLst>
  <p:sldIdLst>
    <p:sldId id="294" r:id="rId5"/>
    <p:sldId id="288" r:id="rId6"/>
    <p:sldId id="278" r:id="rId7"/>
    <p:sldId id="27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963"/>
    <a:srgbClr val="666666"/>
    <a:srgbClr val="94D850"/>
    <a:srgbClr val="E63992"/>
    <a:srgbClr val="9B4CBA"/>
    <a:srgbClr val="95E069"/>
    <a:srgbClr val="60B131"/>
    <a:srgbClr val="C3FF9C"/>
    <a:srgbClr val="085C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23" autoAdjust="0"/>
  </p:normalViewPr>
  <p:slideViewPr>
    <p:cSldViewPr snapToGrid="0">
      <p:cViewPr varScale="1">
        <p:scale>
          <a:sx n="84" d="100"/>
          <a:sy n="84" d="100"/>
        </p:scale>
        <p:origin x="70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89E1F6DA-C64A-7A43-778E-0AAD4E47BF28}"/>
            </a:ext>
          </a:extLst>
        </p:cNvPr>
        <p:cNvGrpSpPr/>
        <p:nvPr/>
      </p:nvGrpSpPr>
      <p:grpSpPr>
        <a:xfrm>
          <a:off x="0" y="0"/>
          <a:ext cx="0" cy="0"/>
          <a:chOff x="0" y="0"/>
          <a:chExt cx="0" cy="0"/>
        </a:xfrm>
      </p:grpSpPr>
      <p:sp>
        <p:nvSpPr>
          <p:cNvPr id="52" name="Google Shape;52;p:notes">
            <a:extLst>
              <a:ext uri="{FF2B5EF4-FFF2-40B4-BE49-F238E27FC236}">
                <a16:creationId xmlns:a16="http://schemas.microsoft.com/office/drawing/2014/main" id="{F1325523-8306-0505-922C-835B9E0A5E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a:extLst>
              <a:ext uri="{FF2B5EF4-FFF2-40B4-BE49-F238E27FC236}">
                <a16:creationId xmlns:a16="http://schemas.microsoft.com/office/drawing/2014/main" id="{E0B37E3C-A363-F0B7-D405-FE99E9DA05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346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9"/>
        <p:cNvGrpSpPr/>
        <p:nvPr/>
      </p:nvGrpSpPr>
      <p:grpSpPr>
        <a:xfrm>
          <a:off x="0" y="0"/>
          <a:ext cx="0" cy="0"/>
          <a:chOff x="0" y="0"/>
          <a:chExt cx="0" cy="0"/>
        </a:xfrm>
      </p:grpSpPr>
      <p:pic>
        <p:nvPicPr>
          <p:cNvPr id="7" name="Gráfico 6">
            <a:extLst>
              <a:ext uri="{FF2B5EF4-FFF2-40B4-BE49-F238E27FC236}">
                <a16:creationId xmlns:a16="http://schemas.microsoft.com/office/drawing/2014/main" id="{4E6500AF-F24A-41CF-8475-202920091A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4815" y="701957"/>
            <a:ext cx="4057650" cy="4057650"/>
          </a:xfrm>
          <a:prstGeom prst="rect">
            <a:avLst/>
          </a:prstGeom>
        </p:spPr>
      </p:pic>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C34E675E-2C03-4DEE-8280-080DC8F90E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81587" y="0"/>
            <a:ext cx="4062413" cy="5143500"/>
          </a:xfrm>
          <a:prstGeom prst="rect">
            <a:avLst/>
          </a:prstGeom>
        </p:spPr>
      </p:pic>
      <p:pic>
        <p:nvPicPr>
          <p:cNvPr id="6" name="Imagen 5">
            <a:extLst>
              <a:ext uri="{FF2B5EF4-FFF2-40B4-BE49-F238E27FC236}">
                <a16:creationId xmlns:a16="http://schemas.microsoft.com/office/drawing/2014/main" id="{BE300974-B2C2-46A6-B718-9F31FE86ED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85386" y="0"/>
            <a:ext cx="4062413" cy="51435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E3C19-E79E-4158-9282-C60979307A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FA66D4B1-C3AF-405F-A6C5-56CE21ED177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5734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7A34CB1-0198-D1B9-6B38-7CD45063D32C}"/>
              </a:ext>
            </a:extLst>
          </p:cNvPr>
          <p:cNvSpPr txBox="1">
            <a:spLocks/>
          </p:cNvSpPr>
          <p:nvPr userDrawn="1"/>
        </p:nvSpPr>
        <p:spPr>
          <a:xfrm>
            <a:off x="117822" y="4626768"/>
            <a:ext cx="510828" cy="485776"/>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0" i="0" u="none" strike="noStrike" cap="none">
                <a:solidFill>
                  <a:srgbClr val="75C044"/>
                </a:solidFill>
                <a:latin typeface="Verdana"/>
                <a:ea typeface="Verdana"/>
                <a:cs typeface="Verdana"/>
                <a:sym typeface="Verdana"/>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mtClean="0"/>
              <a:pPr/>
              <a:t>‹Nº›</a:t>
            </a:fld>
            <a:r>
              <a:rPr lang="es-CO" dirty="0"/>
              <a:t>.</a:t>
            </a:r>
          </a:p>
        </p:txBody>
      </p:sp>
      <p:cxnSp>
        <p:nvCxnSpPr>
          <p:cNvPr id="10" name="Conector recto 9">
            <a:extLst>
              <a:ext uri="{FF2B5EF4-FFF2-40B4-BE49-F238E27FC236}">
                <a16:creationId xmlns:a16="http://schemas.microsoft.com/office/drawing/2014/main" id="{6B37324B-7430-D6EB-DE91-425D740A4145}"/>
              </a:ext>
            </a:extLst>
          </p:cNvPr>
          <p:cNvCxnSpPr>
            <a:cxnSpLocks/>
          </p:cNvCxnSpPr>
          <p:nvPr/>
        </p:nvCxnSpPr>
        <p:spPr>
          <a:xfrm>
            <a:off x="331591" y="4621307"/>
            <a:ext cx="8512367" cy="0"/>
          </a:xfrm>
          <a:prstGeom prst="line">
            <a:avLst/>
          </a:prstGeom>
          <a:ln w="12700">
            <a:solidFill>
              <a:srgbClr val="60B131"/>
            </a:solidFill>
          </a:ln>
        </p:spPr>
        <p:style>
          <a:lnRef idx="1">
            <a:schemeClr val="accent1"/>
          </a:lnRef>
          <a:fillRef idx="0">
            <a:schemeClr val="accent1"/>
          </a:fillRef>
          <a:effectRef idx="0">
            <a:schemeClr val="accent1"/>
          </a:effectRef>
          <a:fontRef idx="minor">
            <a:schemeClr val="tx1"/>
          </a:fontRef>
        </p:style>
      </p:cxnSp>
      <p:pic>
        <p:nvPicPr>
          <p:cNvPr id="12" name="Gráfico 11">
            <a:extLst>
              <a:ext uri="{FF2B5EF4-FFF2-40B4-BE49-F238E27FC236}">
                <a16:creationId xmlns:a16="http://schemas.microsoft.com/office/drawing/2014/main" id="{3B91B289-8040-213D-B2FE-6FDE6F501D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9441" y="4815841"/>
            <a:ext cx="4113494" cy="97246"/>
          </a:xfrm>
          <a:prstGeom prst="rect">
            <a:avLst/>
          </a:prstGeom>
        </p:spPr>
      </p:pic>
      <p:sp>
        <p:nvSpPr>
          <p:cNvPr id="14" name="Rectángulo 13">
            <a:extLst>
              <a:ext uri="{FF2B5EF4-FFF2-40B4-BE49-F238E27FC236}">
                <a16:creationId xmlns:a16="http://schemas.microsoft.com/office/drawing/2014/main" id="{32A0B202-2AED-BF0A-3E86-00977A0E671A}"/>
              </a:ext>
            </a:extLst>
          </p:cNvPr>
          <p:cNvSpPr/>
          <p:nvPr/>
        </p:nvSpPr>
        <p:spPr>
          <a:xfrm>
            <a:off x="8458200" y="4540293"/>
            <a:ext cx="385758" cy="45719"/>
          </a:xfrm>
          <a:prstGeom prst="rect">
            <a:avLst/>
          </a:prstGeom>
          <a:solidFill>
            <a:srgbClr val="60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a:extLst>
              <a:ext uri="{FF2B5EF4-FFF2-40B4-BE49-F238E27FC236}">
                <a16:creationId xmlns:a16="http://schemas.microsoft.com/office/drawing/2014/main" id="{A6E9EB20-A13A-4A1B-EAA9-C490E6376C0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0901" y="232998"/>
            <a:ext cx="2243057" cy="181563"/>
          </a:xfrm>
          <a:prstGeom prst="rect">
            <a:avLst/>
          </a:prstGeom>
        </p:spPr>
      </p:pic>
      <p:pic>
        <p:nvPicPr>
          <p:cNvPr id="16" name="Imagen 15">
            <a:extLst>
              <a:ext uri="{FF2B5EF4-FFF2-40B4-BE49-F238E27FC236}">
                <a16:creationId xmlns:a16="http://schemas.microsoft.com/office/drawing/2014/main" id="{32E893B9-0783-11FC-5A7F-8623678CE88D}"/>
              </a:ext>
            </a:extLst>
          </p:cNvPr>
          <p:cNvPicPr>
            <a:picLocks noChangeAspect="1"/>
          </p:cNvPicPr>
          <p:nvPr userDrawn="1"/>
        </p:nvPicPr>
        <p:blipFill>
          <a:blip r:embed="rId6"/>
          <a:stretch>
            <a:fillRect/>
          </a:stretch>
        </p:blipFill>
        <p:spPr>
          <a:xfrm rot="10800000">
            <a:off x="8458200" y="513091"/>
            <a:ext cx="385758" cy="385758"/>
          </a:xfrm>
          <a:prstGeom prst="rect">
            <a:avLst/>
          </a:prstGeom>
        </p:spPr>
      </p:pic>
      <p:pic>
        <p:nvPicPr>
          <p:cNvPr id="17" name="Imagen 16">
            <a:extLst>
              <a:ext uri="{FF2B5EF4-FFF2-40B4-BE49-F238E27FC236}">
                <a16:creationId xmlns:a16="http://schemas.microsoft.com/office/drawing/2014/main" id="{3F771B1F-0A2D-43B1-8BD4-8B9460720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29540" y="100998"/>
            <a:ext cx="1490104" cy="676877"/>
          </a:xfrm>
          <a:prstGeom prst="rect">
            <a:avLst/>
          </a:prstGeom>
        </p:spPr>
      </p:pic>
    </p:spTree>
    <p:extLst>
      <p:ext uri="{BB962C8B-B14F-4D97-AF65-F5344CB8AC3E}">
        <p14:creationId xmlns:p14="http://schemas.microsoft.com/office/powerpoint/2010/main" val="187078998"/>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6"/>
        <p:cNvGrpSpPr/>
        <p:nvPr/>
      </p:nvGrpSpPr>
      <p:grpSpPr>
        <a:xfrm>
          <a:off x="0" y="0"/>
          <a:ext cx="0" cy="0"/>
          <a:chOff x="0" y="0"/>
          <a:chExt cx="0" cy="0"/>
        </a:xfrm>
      </p:grpSpPr>
      <p:pic>
        <p:nvPicPr>
          <p:cNvPr id="3" name="Imagen 2">
            <a:extLst>
              <a:ext uri="{FF2B5EF4-FFF2-40B4-BE49-F238E27FC236}">
                <a16:creationId xmlns:a16="http://schemas.microsoft.com/office/drawing/2014/main" id="{27817AA1-9315-46CA-9DB3-D6084C9DBF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6683"/>
            <a:ext cx="9144000" cy="5064369"/>
          </a:xfrm>
          <a:prstGeom prst="rect">
            <a:avLst/>
          </a:prstGeom>
        </p:spPr>
      </p:pic>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12" name="Gráfico 11">
            <a:extLst>
              <a:ext uri="{FF2B5EF4-FFF2-40B4-BE49-F238E27FC236}">
                <a16:creationId xmlns:a16="http://schemas.microsoft.com/office/drawing/2014/main" id="{C576F1A8-0BF7-41D7-85AA-E019BC4F4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6608" y="4860017"/>
            <a:ext cx="5924550" cy="156424"/>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B05CD3AB-094C-4390-8F0E-D9E8F752F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8"/>
            <a:ext cx="9144000" cy="5140823"/>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pic>
        <p:nvPicPr>
          <p:cNvPr id="2" name="Gráfico 4">
            <a:extLst>
              <a:ext uri="{FF2B5EF4-FFF2-40B4-BE49-F238E27FC236}">
                <a16:creationId xmlns:a16="http://schemas.microsoft.com/office/drawing/2014/main" id="{8A8B1ADB-363E-4526-A498-6C0DC2125F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72" y="-59279"/>
            <a:ext cx="9312384" cy="5260501"/>
          </a:xfrm>
          <a:custGeom>
            <a:avLst/>
            <a:gdLst>
              <a:gd name="connsiteX0" fmla="*/ -1046 w 9312384"/>
              <a:gd name="connsiteY0" fmla="*/ -591 h 5260501"/>
              <a:gd name="connsiteX1" fmla="*/ 9311338 w 9312384"/>
              <a:gd name="connsiteY1" fmla="*/ -591 h 5260501"/>
              <a:gd name="connsiteX2" fmla="*/ 9311338 w 9312384"/>
              <a:gd name="connsiteY2" fmla="*/ 5259911 h 5260501"/>
              <a:gd name="connsiteX3" fmla="*/ -1046 w 9312384"/>
              <a:gd name="connsiteY3" fmla="*/ 5259911 h 5260501"/>
            </a:gdLst>
            <a:ahLst/>
            <a:cxnLst>
              <a:cxn ang="0">
                <a:pos x="connsiteX0" y="connsiteY0"/>
              </a:cxn>
              <a:cxn ang="0">
                <a:pos x="connsiteX1" y="connsiteY1"/>
              </a:cxn>
              <a:cxn ang="0">
                <a:pos x="connsiteX2" y="connsiteY2"/>
              </a:cxn>
              <a:cxn ang="0">
                <a:pos x="connsiteX3" y="connsiteY3"/>
              </a:cxn>
            </a:cxnLst>
            <a:rect l="l" t="t" r="r" b="b"/>
            <a:pathLst>
              <a:path w="9312384" h="5260501">
                <a:moveTo>
                  <a:pt x="-1046" y="-591"/>
                </a:moveTo>
                <a:lnTo>
                  <a:pt x="9311338" y="-591"/>
                </a:lnTo>
                <a:lnTo>
                  <a:pt x="9311338" y="5259911"/>
                </a:lnTo>
                <a:lnTo>
                  <a:pt x="-1046" y="5259911"/>
                </a:lnTo>
                <a:close/>
              </a:path>
            </a:pathLst>
          </a:cu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7" name="Imagen 6">
            <a:extLst>
              <a:ext uri="{FF2B5EF4-FFF2-40B4-BE49-F238E27FC236}">
                <a16:creationId xmlns:a16="http://schemas.microsoft.com/office/drawing/2014/main" id="{2C51637F-FD07-4417-9F78-33EFD7515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408" y="-113037"/>
            <a:ext cx="9452602" cy="5316171"/>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reserve="1">
  <p:cSld name="1_Main point">
    <p:spTree>
      <p:nvGrpSpPr>
        <p:cNvPr id="1" name="Shape 33"/>
        <p:cNvGrpSpPr/>
        <p:nvPr/>
      </p:nvGrpSpPr>
      <p:grpSpPr>
        <a:xfrm>
          <a:off x="0" y="0"/>
          <a:ext cx="0" cy="0"/>
          <a:chOff x="0" y="0"/>
          <a:chExt cx="0" cy="0"/>
        </a:xfrm>
      </p:grpSpPr>
      <p:pic>
        <p:nvPicPr>
          <p:cNvPr id="2" name="Imagen 1">
            <a:extLst>
              <a:ext uri="{FF2B5EF4-FFF2-40B4-BE49-F238E27FC236}">
                <a16:creationId xmlns:a16="http://schemas.microsoft.com/office/drawing/2014/main" id="{0887DE09-7B39-11FF-6360-2494578D50B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922DBDF2-60A1-407E-AC27-7FA3F9C5DF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176" y="-79765"/>
            <a:ext cx="9424351" cy="5303029"/>
          </a:xfrm>
          <a:prstGeom prst="rect">
            <a:avLst/>
          </a:prstGeom>
        </p:spPr>
      </p:pic>
    </p:spTree>
    <p:extLst>
      <p:ext uri="{BB962C8B-B14F-4D97-AF65-F5344CB8AC3E}">
        <p14:creationId xmlns:p14="http://schemas.microsoft.com/office/powerpoint/2010/main" val="22826965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61"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a:extLst>
            <a:ext uri="{FF2B5EF4-FFF2-40B4-BE49-F238E27FC236}">
              <a16:creationId xmlns:a16="http://schemas.microsoft.com/office/drawing/2014/main" id="{8F0A10EC-F3C0-7764-2BF7-0B5471BCF8F0}"/>
            </a:ext>
          </a:extLst>
        </p:cNvPr>
        <p:cNvGrpSpPr/>
        <p:nvPr/>
      </p:nvGrpSpPr>
      <p:grpSpPr>
        <a:xfrm>
          <a:off x="0" y="0"/>
          <a:ext cx="0" cy="0"/>
          <a:chOff x="0" y="0"/>
          <a:chExt cx="0" cy="0"/>
        </a:xfrm>
      </p:grpSpPr>
      <p:pic>
        <p:nvPicPr>
          <p:cNvPr id="4" name="Gráfico 3">
            <a:extLst>
              <a:ext uri="{FF2B5EF4-FFF2-40B4-BE49-F238E27FC236}">
                <a16:creationId xmlns:a16="http://schemas.microsoft.com/office/drawing/2014/main" id="{B0FDECFA-4AD6-296C-B1BC-FAF1B47AB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37" y="4151986"/>
            <a:ext cx="995361" cy="876299"/>
          </a:xfrm>
          <a:prstGeom prst="rect">
            <a:avLst/>
          </a:prstGeom>
        </p:spPr>
      </p:pic>
      <p:sp>
        <p:nvSpPr>
          <p:cNvPr id="7" name="PLANTILLA PARA…">
            <a:extLst>
              <a:ext uri="{FF2B5EF4-FFF2-40B4-BE49-F238E27FC236}">
                <a16:creationId xmlns:a16="http://schemas.microsoft.com/office/drawing/2014/main" id="{B08BAFAE-AB31-B471-7DA7-255C3D124539}"/>
              </a:ext>
            </a:extLst>
          </p:cNvPr>
          <p:cNvSpPr txBox="1"/>
          <p:nvPr/>
        </p:nvSpPr>
        <p:spPr>
          <a:xfrm>
            <a:off x="596894" y="1767008"/>
            <a:ext cx="3151696" cy="476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7600">
                <a:solidFill>
                  <a:srgbClr val="75C044"/>
                </a:solidFill>
                <a:latin typeface="Verdana"/>
                <a:ea typeface="Verdana"/>
                <a:cs typeface="Verdana"/>
                <a:sym typeface="Verdana"/>
              </a:defRPr>
            </a:pPr>
            <a:r>
              <a:rPr lang="es-CO" sz="2400" b="1" dirty="0">
                <a:solidFill>
                  <a:srgbClr val="532963"/>
                </a:solidFill>
              </a:rPr>
              <a:t>COLABORACIÓN</a:t>
            </a:r>
          </a:p>
        </p:txBody>
      </p:sp>
      <p:sp>
        <p:nvSpPr>
          <p:cNvPr id="8" name="PLANTILLA PARA…">
            <a:extLst>
              <a:ext uri="{FF2B5EF4-FFF2-40B4-BE49-F238E27FC236}">
                <a16:creationId xmlns:a16="http://schemas.microsoft.com/office/drawing/2014/main" id="{5B076419-A26F-0E02-7223-AF8F1BA367AB}"/>
              </a:ext>
            </a:extLst>
          </p:cNvPr>
          <p:cNvSpPr txBox="1"/>
          <p:nvPr/>
        </p:nvSpPr>
        <p:spPr>
          <a:xfrm>
            <a:off x="598239" y="2087127"/>
            <a:ext cx="3151696" cy="310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7600">
                <a:solidFill>
                  <a:srgbClr val="75C044"/>
                </a:solidFill>
                <a:latin typeface="Verdana"/>
                <a:ea typeface="Verdana"/>
                <a:cs typeface="Verdana"/>
                <a:sym typeface="Verdana"/>
              </a:defRPr>
            </a:pPr>
            <a:r>
              <a:rPr lang="es-CO" sz="1200" b="1" dirty="0">
                <a:solidFill>
                  <a:srgbClr val="E63992"/>
                </a:solidFill>
              </a:rPr>
              <a:t>e Innovación</a:t>
            </a:r>
            <a:endParaRPr lang="es-CO" sz="1200" dirty="0">
              <a:solidFill>
                <a:srgbClr val="E63992"/>
              </a:solidFill>
            </a:endParaRPr>
          </a:p>
        </p:txBody>
      </p:sp>
      <p:sp>
        <p:nvSpPr>
          <p:cNvPr id="9" name="Casa Matriz">
            <a:extLst>
              <a:ext uri="{FF2B5EF4-FFF2-40B4-BE49-F238E27FC236}">
                <a16:creationId xmlns:a16="http://schemas.microsoft.com/office/drawing/2014/main" id="{4BD3D1FB-E398-E3AB-CE24-FA5683B362B5}"/>
              </a:ext>
            </a:extLst>
          </p:cNvPr>
          <p:cNvSpPr txBox="1"/>
          <p:nvPr/>
        </p:nvSpPr>
        <p:spPr>
          <a:xfrm>
            <a:off x="643959" y="2656073"/>
            <a:ext cx="29011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sz="1200" dirty="0">
                <a:solidFill>
                  <a:srgbClr val="532963"/>
                </a:solidFill>
              </a:rPr>
              <a:t>Casa </a:t>
            </a:r>
            <a:r>
              <a:rPr sz="1200" dirty="0" err="1">
                <a:solidFill>
                  <a:srgbClr val="532963"/>
                </a:solidFill>
              </a:rPr>
              <a:t>Matriz</a:t>
            </a:r>
            <a:endParaRPr lang="es-CO" sz="1200" dirty="0">
              <a:solidFill>
                <a:srgbClr val="532963"/>
              </a:solidFill>
            </a:endParaRPr>
          </a:p>
          <a:p>
            <a:r>
              <a:rPr lang="es-CO" sz="1200" dirty="0">
                <a:solidFill>
                  <a:srgbClr val="532963"/>
                </a:solidFill>
              </a:rPr>
              <a:t>Febrero, 2024.</a:t>
            </a:r>
            <a:endParaRPr sz="1200" dirty="0">
              <a:solidFill>
                <a:srgbClr val="532963"/>
              </a:solidFill>
            </a:endParaRPr>
          </a:p>
        </p:txBody>
      </p:sp>
      <p:pic>
        <p:nvPicPr>
          <p:cNvPr id="16" name="Imagen 15">
            <a:extLst>
              <a:ext uri="{FF2B5EF4-FFF2-40B4-BE49-F238E27FC236}">
                <a16:creationId xmlns:a16="http://schemas.microsoft.com/office/drawing/2014/main" id="{C3851A6C-1869-F8B9-283E-602934A3DF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7197" y="1366356"/>
            <a:ext cx="3777144" cy="3777144"/>
          </a:xfrm>
          <a:prstGeom prst="rect">
            <a:avLst/>
          </a:prstGeom>
        </p:spPr>
      </p:pic>
      <p:pic>
        <p:nvPicPr>
          <p:cNvPr id="18" name="Gráfico 17">
            <a:extLst>
              <a:ext uri="{FF2B5EF4-FFF2-40B4-BE49-F238E27FC236}">
                <a16:creationId xmlns:a16="http://schemas.microsoft.com/office/drawing/2014/main" id="{111F9DA4-F8F9-02C2-B80C-C19C23A09A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469" y="245026"/>
            <a:ext cx="1793881" cy="280108"/>
          </a:xfrm>
          <a:prstGeom prst="rect">
            <a:avLst/>
          </a:prstGeom>
        </p:spPr>
      </p:pic>
    </p:spTree>
    <p:extLst>
      <p:ext uri="{BB962C8B-B14F-4D97-AF65-F5344CB8AC3E}">
        <p14:creationId xmlns:p14="http://schemas.microsoft.com/office/powerpoint/2010/main" val="64647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0A6DF-F17E-B6E7-7D87-09C93DB591E1}"/>
            </a:ext>
          </a:extLst>
        </p:cNvPr>
        <p:cNvGrpSpPr/>
        <p:nvPr/>
      </p:nvGrpSpPr>
      <p:grpSpPr>
        <a:xfrm>
          <a:off x="0" y="0"/>
          <a:ext cx="0" cy="0"/>
          <a:chOff x="0" y="0"/>
          <a:chExt cx="0" cy="0"/>
        </a:xfrm>
      </p:grpSpPr>
      <p:sp>
        <p:nvSpPr>
          <p:cNvPr id="5" name="Tipo de letra: Verdana…">
            <a:extLst>
              <a:ext uri="{FF2B5EF4-FFF2-40B4-BE49-F238E27FC236}">
                <a16:creationId xmlns:a16="http://schemas.microsoft.com/office/drawing/2014/main" id="{C32596A6-1289-CB30-9609-4613D93DBBE0}"/>
              </a:ext>
            </a:extLst>
          </p:cNvPr>
          <p:cNvSpPr txBox="1"/>
          <p:nvPr/>
        </p:nvSpPr>
        <p:spPr>
          <a:xfrm>
            <a:off x="1543619" y="2383880"/>
            <a:ext cx="2845501" cy="1159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Disponer canal electrónico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Convocatoria</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1" dirty="0">
                <a:solidFill>
                  <a:srgbClr val="532963"/>
                </a:solidFill>
                <a:latin typeface="Verdana"/>
                <a:ea typeface="Verdana"/>
              </a:rPr>
              <a:t>Reto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0" dirty="0">
                <a:solidFill>
                  <a:schemeClr val="bg1">
                    <a:lumMod val="75000"/>
                  </a:schemeClr>
                </a:solidFill>
              </a:rPr>
              <a:t>Propuestas elegidas</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rPr>
              <a:t>Plan de trabajo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0" dirty="0">
                <a:solidFill>
                  <a:schemeClr val="bg1">
                    <a:lumMod val="75000"/>
                  </a:schemeClr>
                </a:solidFill>
              </a:rPr>
              <a:t>Prototipos</a:t>
            </a:r>
          </a:p>
        </p:txBody>
      </p:sp>
      <p:sp>
        <p:nvSpPr>
          <p:cNvPr id="6" name="Sepcs contenido">
            <a:extLst>
              <a:ext uri="{FF2B5EF4-FFF2-40B4-BE49-F238E27FC236}">
                <a16:creationId xmlns:a16="http://schemas.microsoft.com/office/drawing/2014/main" id="{C8BE0B5E-BB4E-A716-6B74-9C01D71B988B}"/>
              </a:ext>
            </a:extLst>
          </p:cNvPr>
          <p:cNvSpPr txBox="1"/>
          <p:nvPr/>
        </p:nvSpPr>
        <p:spPr>
          <a:xfrm>
            <a:off x="1530172" y="1659762"/>
            <a:ext cx="2188098"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2800" b="1" dirty="0">
                <a:solidFill>
                  <a:srgbClr val="532963"/>
                </a:solidFill>
              </a:rPr>
              <a:t>Contenido</a:t>
            </a:r>
            <a:endParaRPr sz="2800" b="1" dirty="0">
              <a:solidFill>
                <a:srgbClr val="532963"/>
              </a:solidFill>
            </a:endParaRPr>
          </a:p>
        </p:txBody>
      </p:sp>
      <p:sp>
        <p:nvSpPr>
          <p:cNvPr id="3" name="CuadroTexto 2">
            <a:extLst>
              <a:ext uri="{FF2B5EF4-FFF2-40B4-BE49-F238E27FC236}">
                <a16:creationId xmlns:a16="http://schemas.microsoft.com/office/drawing/2014/main" id="{CE4CF016-35F4-47EC-F50B-6EB5C7DC61A0}"/>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2" name="Gráfico 11">
            <a:extLst>
              <a:ext uri="{FF2B5EF4-FFF2-40B4-BE49-F238E27FC236}">
                <a16:creationId xmlns:a16="http://schemas.microsoft.com/office/drawing/2014/main" id="{F5D47EF4-E132-FAB4-5533-A5FF6A4749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8" name="Slide Number">
            <a:extLst>
              <a:ext uri="{FF2B5EF4-FFF2-40B4-BE49-F238E27FC236}">
                <a16:creationId xmlns:a16="http://schemas.microsoft.com/office/drawing/2014/main" id="{FF9C0263-5E0E-2B4C-C147-2B69F7DEED6B}"/>
              </a:ext>
            </a:extLst>
          </p:cNvPr>
          <p:cNvSpPr txBox="1">
            <a:spLocks/>
          </p:cNvSpPr>
          <p:nvPr/>
        </p:nvSpPr>
        <p:spPr>
          <a:xfrm>
            <a:off x="548371" y="4803552"/>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2</a:t>
            </a:fld>
            <a:endParaRPr lang="es-CO" sz="900" dirty="0">
              <a:solidFill>
                <a:schemeClr val="bg1"/>
              </a:solidFill>
            </a:endParaRPr>
          </a:p>
        </p:txBody>
      </p:sp>
      <p:sp>
        <p:nvSpPr>
          <p:cNvPr id="9" name="Nombre del Área">
            <a:extLst>
              <a:ext uri="{FF2B5EF4-FFF2-40B4-BE49-F238E27FC236}">
                <a16:creationId xmlns:a16="http://schemas.microsoft.com/office/drawing/2014/main" id="{9F3C1EEA-38DD-2E49-970D-D97A4F7F9612}"/>
              </a:ext>
            </a:extLst>
          </p:cNvPr>
          <p:cNvSpPr txBox="1"/>
          <p:nvPr/>
        </p:nvSpPr>
        <p:spPr>
          <a:xfrm>
            <a:off x="809605"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spTree>
    <p:extLst>
      <p:ext uri="{BB962C8B-B14F-4D97-AF65-F5344CB8AC3E}">
        <p14:creationId xmlns:p14="http://schemas.microsoft.com/office/powerpoint/2010/main" val="110992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B544-977E-927A-9F8D-575EA3E20B82}"/>
            </a:ext>
          </a:extLst>
        </p:cNvPr>
        <p:cNvGrpSpPr/>
        <p:nvPr/>
      </p:nvGrpSpPr>
      <p:grpSpPr>
        <a:xfrm>
          <a:off x="0" y="0"/>
          <a:ext cx="0" cy="0"/>
          <a:chOff x="0" y="0"/>
          <a:chExt cx="0" cy="0"/>
        </a:xfrm>
      </p:grpSpPr>
      <p:sp>
        <p:nvSpPr>
          <p:cNvPr id="6" name="PLANTILLA PARA…">
            <a:extLst>
              <a:ext uri="{FF2B5EF4-FFF2-40B4-BE49-F238E27FC236}">
                <a16:creationId xmlns:a16="http://schemas.microsoft.com/office/drawing/2014/main" id="{F2F89514-BBD2-E3F0-481B-D78AA337137F}"/>
              </a:ext>
            </a:extLst>
          </p:cNvPr>
          <p:cNvSpPr txBox="1"/>
          <p:nvPr/>
        </p:nvSpPr>
        <p:spPr>
          <a:xfrm>
            <a:off x="1163706" y="1282484"/>
            <a:ext cx="675661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gn="l">
              <a:defRPr sz="7600">
                <a:solidFill>
                  <a:srgbClr val="75C044"/>
                </a:solidFill>
                <a:latin typeface="Verdana"/>
                <a:ea typeface="Verdana"/>
                <a:cs typeface="Verdana"/>
                <a:sym typeface="Verdana"/>
              </a:defRPr>
            </a:pPr>
            <a:r>
              <a:rPr lang="es-MX" sz="4000" b="1" dirty="0">
                <a:solidFill>
                  <a:schemeClr val="bg1"/>
                </a:solidFill>
              </a:rPr>
              <a:t>RETO</a:t>
            </a:r>
            <a:endParaRPr sz="4000" b="1" dirty="0">
              <a:solidFill>
                <a:schemeClr val="bg1"/>
              </a:solidFill>
            </a:endParaRPr>
          </a:p>
        </p:txBody>
      </p:sp>
      <p:sp>
        <p:nvSpPr>
          <p:cNvPr id="7" name="Casa Matriz">
            <a:extLst>
              <a:ext uri="{FF2B5EF4-FFF2-40B4-BE49-F238E27FC236}">
                <a16:creationId xmlns:a16="http://schemas.microsoft.com/office/drawing/2014/main" id="{C4C7FC61-CA06-6662-CF9E-0EBD72303A7B}"/>
              </a:ext>
            </a:extLst>
          </p:cNvPr>
          <p:cNvSpPr txBox="1"/>
          <p:nvPr/>
        </p:nvSpPr>
        <p:spPr>
          <a:xfrm>
            <a:off x="1223680" y="1879600"/>
            <a:ext cx="3980780"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lang="es-ES" sz="1800" dirty="0">
                <a:solidFill>
                  <a:schemeClr val="bg1"/>
                </a:solidFill>
              </a:rPr>
              <a:t>Participación ciudadana desde la Innovación Abierta</a:t>
            </a:r>
            <a:endParaRPr sz="1800" dirty="0">
              <a:solidFill>
                <a:schemeClr val="bg1"/>
              </a:solidFill>
            </a:endParaRPr>
          </a:p>
        </p:txBody>
      </p:sp>
      <p:cxnSp>
        <p:nvCxnSpPr>
          <p:cNvPr id="12" name="Conector recto 11">
            <a:extLst>
              <a:ext uri="{FF2B5EF4-FFF2-40B4-BE49-F238E27FC236}">
                <a16:creationId xmlns:a16="http://schemas.microsoft.com/office/drawing/2014/main" id="{8E2EB52C-2185-E362-56CA-29250B20F963}"/>
              </a:ext>
            </a:extLst>
          </p:cNvPr>
          <p:cNvCxnSpPr/>
          <p:nvPr/>
        </p:nvCxnSpPr>
        <p:spPr>
          <a:xfrm>
            <a:off x="387186" y="4771432"/>
            <a:ext cx="3523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0EE313AD-5262-FE66-1042-A68C849FE325}"/>
              </a:ext>
            </a:extLst>
          </p:cNvPr>
          <p:cNvSpPr txBox="1">
            <a:spLocks/>
          </p:cNvSpPr>
          <p:nvPr/>
        </p:nvSpPr>
        <p:spPr>
          <a:xfrm>
            <a:off x="489503" y="4803552"/>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3</a:t>
            </a:fld>
            <a:endParaRPr lang="es-CO" sz="900" dirty="0">
              <a:solidFill>
                <a:schemeClr val="bg1"/>
              </a:solidFill>
            </a:endParaRPr>
          </a:p>
        </p:txBody>
      </p:sp>
      <p:sp>
        <p:nvSpPr>
          <p:cNvPr id="16" name="Nombre del Área">
            <a:extLst>
              <a:ext uri="{FF2B5EF4-FFF2-40B4-BE49-F238E27FC236}">
                <a16:creationId xmlns:a16="http://schemas.microsoft.com/office/drawing/2014/main" id="{63417696-423E-4214-438C-1C36B30F7D60}"/>
              </a:ext>
            </a:extLst>
          </p:cNvPr>
          <p:cNvSpPr txBox="1"/>
          <p:nvPr/>
        </p:nvSpPr>
        <p:spPr>
          <a:xfrm>
            <a:off x="750737"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pic>
        <p:nvPicPr>
          <p:cNvPr id="2" name="Gráfico 1">
            <a:extLst>
              <a:ext uri="{FF2B5EF4-FFF2-40B4-BE49-F238E27FC236}">
                <a16:creationId xmlns:a16="http://schemas.microsoft.com/office/drawing/2014/main" id="{BDBB4EA9-43AE-20DE-B52B-46642F859FA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01835" y="1282484"/>
            <a:ext cx="1090800" cy="1090800"/>
          </a:xfrm>
          <a:prstGeom prst="rect">
            <a:avLst/>
          </a:prstGeom>
        </p:spPr>
      </p:pic>
    </p:spTree>
    <p:extLst>
      <p:ext uri="{BB962C8B-B14F-4D97-AF65-F5344CB8AC3E}">
        <p14:creationId xmlns:p14="http://schemas.microsoft.com/office/powerpoint/2010/main" val="275097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CBA7-7D30-F162-AC00-47E9B4D39201}"/>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01210D90-086A-485E-69A2-9BDC1D194FF6}"/>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Gráfico 10">
            <a:extLst>
              <a:ext uri="{FF2B5EF4-FFF2-40B4-BE49-F238E27FC236}">
                <a16:creationId xmlns:a16="http://schemas.microsoft.com/office/drawing/2014/main" id="{FB3AB064-5C8F-D5C4-AE1C-9133B5ADC6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6" name="Sepcs contenido">
            <a:extLst>
              <a:ext uri="{FF2B5EF4-FFF2-40B4-BE49-F238E27FC236}">
                <a16:creationId xmlns:a16="http://schemas.microsoft.com/office/drawing/2014/main" id="{CCDFC047-51D9-FA9D-887F-03CC2B8C6AC2}"/>
              </a:ext>
            </a:extLst>
          </p:cNvPr>
          <p:cNvSpPr txBox="1"/>
          <p:nvPr/>
        </p:nvSpPr>
        <p:spPr>
          <a:xfrm>
            <a:off x="989655" y="935799"/>
            <a:ext cx="7164690" cy="544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defRPr sz="9000">
                <a:solidFill>
                  <a:srgbClr val="75C044"/>
                </a:solidFill>
                <a:latin typeface="Verdana"/>
                <a:ea typeface="Verdana"/>
                <a:cs typeface="Verdana"/>
                <a:sym typeface="Verdana"/>
              </a:defRPr>
            </a:pPr>
            <a:r>
              <a:rPr lang="es-CO" sz="2600" b="1" dirty="0">
                <a:solidFill>
                  <a:srgbClr val="532963"/>
                </a:solidFill>
              </a:rPr>
              <a:t>RETO</a:t>
            </a:r>
            <a:endParaRPr sz="2800" b="1" dirty="0">
              <a:solidFill>
                <a:srgbClr val="532963"/>
              </a:solidFill>
            </a:endParaRPr>
          </a:p>
        </p:txBody>
      </p:sp>
      <p:sp>
        <p:nvSpPr>
          <p:cNvPr id="7" name="Sepcs contenido">
            <a:extLst>
              <a:ext uri="{FF2B5EF4-FFF2-40B4-BE49-F238E27FC236}">
                <a16:creationId xmlns:a16="http://schemas.microsoft.com/office/drawing/2014/main" id="{1FF3CA3D-2924-6151-3558-5BC7239240D6}"/>
              </a:ext>
            </a:extLst>
          </p:cNvPr>
          <p:cNvSpPr txBox="1"/>
          <p:nvPr/>
        </p:nvSpPr>
        <p:spPr>
          <a:xfrm>
            <a:off x="989655" y="1396655"/>
            <a:ext cx="4554131" cy="421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1800" b="1" dirty="0">
                <a:solidFill>
                  <a:srgbClr val="95E069"/>
                </a:solidFill>
              </a:rPr>
              <a:t>Colaboración e innovación abierta</a:t>
            </a:r>
            <a:endParaRPr sz="1800" b="1" dirty="0">
              <a:solidFill>
                <a:srgbClr val="95E069"/>
              </a:solidFill>
            </a:endParaRPr>
          </a:p>
        </p:txBody>
      </p:sp>
      <p:sp>
        <p:nvSpPr>
          <p:cNvPr id="1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8BC00F94-C7B6-8E63-E7E7-8968BE4919D8}"/>
              </a:ext>
            </a:extLst>
          </p:cNvPr>
          <p:cNvSpPr txBox="1"/>
          <p:nvPr/>
        </p:nvSpPr>
        <p:spPr>
          <a:xfrm>
            <a:off x="989655" y="2037191"/>
            <a:ext cx="3048945" cy="2444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100" b="1" dirty="0">
                <a:solidFill>
                  <a:srgbClr val="666666"/>
                </a:solidFill>
              </a:rPr>
              <a:t>EL RETO PROPUESTO ES:</a:t>
            </a:r>
          </a:p>
          <a:p>
            <a:pPr>
              <a:lnSpc>
                <a:spcPct val="150000"/>
              </a:lnSpc>
              <a:buClr>
                <a:srgbClr val="77C42E"/>
              </a:buClr>
              <a:defRPr>
                <a:solidFill>
                  <a:srgbClr val="666666"/>
                </a:solidFill>
                <a:latin typeface="Verdana"/>
                <a:ea typeface="Verdana"/>
                <a:cs typeface="Verdana"/>
                <a:sym typeface="Verdana"/>
              </a:defRPr>
            </a:pPr>
            <a:r>
              <a:rPr lang="es-MX" sz="1000" dirty="0">
                <a:solidFill>
                  <a:srgbClr val="666666"/>
                </a:solidFill>
              </a:rPr>
              <a:t>Los procesos para algunos productos requieren que los usuarios naveguen diferentes canales o plataformas para realizar sus procesos, lo cual hace que su experiencia sea compleja, enredada y que no contengan toda la información en un mismo lugar. Por lo que acuden a las sucursales como su única alternativa para avanzar en sus procesos.</a:t>
            </a:r>
          </a:p>
        </p:txBody>
      </p:sp>
      <p:sp>
        <p:nvSpPr>
          <p:cNvPr id="13" name="Slide Number">
            <a:extLst>
              <a:ext uri="{FF2B5EF4-FFF2-40B4-BE49-F238E27FC236}">
                <a16:creationId xmlns:a16="http://schemas.microsoft.com/office/drawing/2014/main" id="{FD04A919-EF81-E00D-FC6E-740361B0F59C}"/>
              </a:ext>
            </a:extLst>
          </p:cNvPr>
          <p:cNvSpPr txBox="1">
            <a:spLocks/>
          </p:cNvSpPr>
          <p:nvPr/>
        </p:nvSpPr>
        <p:spPr>
          <a:xfrm>
            <a:off x="548371" y="4896076"/>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4</a:t>
            </a:fld>
            <a:endParaRPr lang="es-CO" sz="900" dirty="0">
              <a:solidFill>
                <a:schemeClr val="bg1"/>
              </a:solidFill>
            </a:endParaRPr>
          </a:p>
        </p:txBody>
      </p:sp>
      <p:pic>
        <p:nvPicPr>
          <p:cNvPr id="3" name="Gráfico 2">
            <a:extLst>
              <a:ext uri="{FF2B5EF4-FFF2-40B4-BE49-F238E27FC236}">
                <a16:creationId xmlns:a16="http://schemas.microsoft.com/office/drawing/2014/main" id="{2F042574-7A64-8A6F-81C6-AC20CEF3CBC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97436" y="935799"/>
            <a:ext cx="399600" cy="399600"/>
          </a:xfrm>
          <a:prstGeom prst="rect">
            <a:avLst/>
          </a:prstGeom>
        </p:spPr>
      </p:pic>
      <p:sp>
        <p:nvSpPr>
          <p:cNvPr id="5" name="Nombre del Área">
            <a:extLst>
              <a:ext uri="{FF2B5EF4-FFF2-40B4-BE49-F238E27FC236}">
                <a16:creationId xmlns:a16="http://schemas.microsoft.com/office/drawing/2014/main" id="{4979DD70-2315-E057-DE7F-5B213BC23929}"/>
              </a:ext>
            </a:extLst>
          </p:cNvPr>
          <p:cNvSpPr txBox="1"/>
          <p:nvPr/>
        </p:nvSpPr>
        <p:spPr>
          <a:xfrm>
            <a:off x="809605" y="474373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sp>
        <p:nvSpPr>
          <p:cNvPr id="15"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41232DE2-7094-2904-ECC9-7C9A9BEF2DF3}"/>
              </a:ext>
            </a:extLst>
          </p:cNvPr>
          <p:cNvSpPr txBox="1"/>
          <p:nvPr/>
        </p:nvSpPr>
        <p:spPr>
          <a:xfrm>
            <a:off x="5002855" y="2037191"/>
            <a:ext cx="3048945" cy="163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100" b="1" dirty="0">
                <a:solidFill>
                  <a:srgbClr val="666666"/>
                </a:solidFill>
              </a:rPr>
              <a:t>NUESTRA OPORTUNIDAD</a:t>
            </a:r>
          </a:p>
          <a:p>
            <a:pPr>
              <a:lnSpc>
                <a:spcPct val="150000"/>
              </a:lnSpc>
              <a:buClr>
                <a:srgbClr val="77C42E"/>
              </a:buClr>
              <a:defRPr>
                <a:solidFill>
                  <a:srgbClr val="666666"/>
                </a:solidFill>
                <a:latin typeface="Verdana"/>
                <a:ea typeface="Verdana"/>
                <a:cs typeface="Verdana"/>
                <a:sym typeface="Verdana"/>
              </a:defRPr>
            </a:pPr>
            <a:r>
              <a:rPr lang="es-MX" sz="1100" b="1" dirty="0">
                <a:solidFill>
                  <a:srgbClr val="666666"/>
                </a:solidFill>
              </a:rPr>
              <a:t>DE INNOVACIÓN ES</a:t>
            </a:r>
          </a:p>
          <a:p>
            <a:pPr>
              <a:lnSpc>
                <a:spcPct val="150000"/>
              </a:lnSpc>
              <a:buClr>
                <a:srgbClr val="77C42E"/>
              </a:buClr>
              <a:defRPr>
                <a:solidFill>
                  <a:srgbClr val="666666"/>
                </a:solidFill>
                <a:latin typeface="Verdana"/>
                <a:ea typeface="Verdana"/>
                <a:cs typeface="Verdana"/>
                <a:sym typeface="Verdana"/>
              </a:defRPr>
            </a:pPr>
            <a:r>
              <a:rPr lang="es-MX" sz="1100" dirty="0">
                <a:solidFill>
                  <a:srgbClr val="666666"/>
                </a:solidFill>
              </a:rPr>
              <a:t>¿Cómo lograr una experiencia digital centralizada con información y gestión de los procesos de diferentes plataformas y canales?</a:t>
            </a:r>
            <a:endParaRPr lang="es-MX" sz="1000" dirty="0">
              <a:solidFill>
                <a:srgbClr val="666666"/>
              </a:solidFill>
            </a:endParaRPr>
          </a:p>
        </p:txBody>
      </p:sp>
      <p:cxnSp>
        <p:nvCxnSpPr>
          <p:cNvPr id="17" name="Conector recto 16">
            <a:extLst>
              <a:ext uri="{FF2B5EF4-FFF2-40B4-BE49-F238E27FC236}">
                <a16:creationId xmlns:a16="http://schemas.microsoft.com/office/drawing/2014/main" id="{0F27114A-41E3-A24C-2EC8-2DFE7D82B4F3}"/>
              </a:ext>
            </a:extLst>
          </p:cNvPr>
          <p:cNvCxnSpPr/>
          <p:nvPr/>
        </p:nvCxnSpPr>
        <p:spPr>
          <a:xfrm>
            <a:off x="4572000" y="2037191"/>
            <a:ext cx="0" cy="234000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9805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7892123CF4D7C4FB09AA48E94BB7538" ma:contentTypeVersion="18" ma:contentTypeDescription="Crear nuevo documento." ma:contentTypeScope="" ma:versionID="12ce0660831c993862c012daa017871e">
  <xsd:schema xmlns:xsd="http://www.w3.org/2001/XMLSchema" xmlns:xs="http://www.w3.org/2001/XMLSchema" xmlns:p="http://schemas.microsoft.com/office/2006/metadata/properties" xmlns:ns2="8ce6af14-2be2-4709-91b6-2f3a9cd28922" xmlns:ns3="97b5bfc8-3b5c-405d-ada3-e8a0163fc5c3" targetNamespace="http://schemas.microsoft.com/office/2006/metadata/properties" ma:root="true" ma:fieldsID="1e5af2bd6ae7608c24f97123a57ae4d3" ns2:_="" ns3:_="">
    <xsd:import namespace="8ce6af14-2be2-4709-91b6-2f3a9cd28922"/>
    <xsd:import namespace="97b5bfc8-3b5c-405d-ada3-e8a0163fc5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6af14-2be2-4709-91b6-2f3a9cd28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f29cd154-1d01-418b-abbd-4d33b5eb1c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5bfc8-3b5c-405d-ada3-e8a0163fc5c3"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135e35e-222c-4095-aabf-c0e43def0b8d}" ma:internalName="TaxCatchAll" ma:showField="CatchAllData" ma:web="97b5bfc8-3b5c-405d-ada3-e8a0163fc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7b5bfc8-3b5c-405d-ada3-e8a0163fc5c3" xsi:nil="true"/>
    <lcf76f155ced4ddcb4097134ff3c332f xmlns="8ce6af14-2be2-4709-91b6-2f3a9cd289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4F07F-4F28-449C-A44E-D63F7163F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6af14-2be2-4709-91b6-2f3a9cd28922"/>
    <ds:schemaRef ds:uri="97b5bfc8-3b5c-405d-ada3-e8a0163fc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95D20D-AD1E-4CAC-8974-BC4A5E648ABF}">
  <ds:schemaRefs>
    <ds:schemaRef ds:uri="http://purl.org/dc/elements/1.1/"/>
    <ds:schemaRef ds:uri="http://schemas.microsoft.com/office/2006/documentManagement/types"/>
    <ds:schemaRef ds:uri="97b5bfc8-3b5c-405d-ada3-e8a0163fc5c3"/>
    <ds:schemaRef ds:uri="http://schemas.microsoft.com/office/infopath/2007/PartnerControls"/>
    <ds:schemaRef ds:uri="8ce6af14-2be2-4709-91b6-2f3a9cd28922"/>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567C502-5E8D-42BF-8F37-A0C1AA15AA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626</TotalTime>
  <Words>157</Words>
  <Application>Microsoft Office PowerPoint</Application>
  <PresentationFormat>Presentación en pantalla (16:9)</PresentationFormat>
  <Paragraphs>28</Paragraphs>
  <Slides>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Noto Sans</vt:lpstr>
      <vt:lpstr>Verdana</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CESAR ESTEBAN TENORIO CELIS</cp:lastModifiedBy>
  <cp:revision>46</cp:revision>
  <dcterms:modified xsi:type="dcterms:W3CDTF">2024-02-27T19:16:11Z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f3886-688c-41ec-beb5-f6c446299e5f_Enabled">
    <vt:lpwstr>true</vt:lpwstr>
  </property>
  <property fmtid="{D5CDD505-2E9C-101B-9397-08002B2CF9AE}" pid="3" name="MSIP_Label_1f9f3886-688c-41ec-beb5-f6c446299e5f_SetDate">
    <vt:lpwstr>2024-01-22T16:36:53Z</vt:lpwstr>
  </property>
  <property fmtid="{D5CDD505-2E9C-101B-9397-08002B2CF9AE}" pid="4" name="MSIP_Label_1f9f3886-688c-41ec-beb5-f6c446299e5f_Method">
    <vt:lpwstr>Standard</vt:lpwstr>
  </property>
  <property fmtid="{D5CDD505-2E9C-101B-9397-08002B2CF9AE}" pid="5" name="MSIP_Label_1f9f3886-688c-41ec-beb5-f6c446299e5f_Name">
    <vt:lpwstr>Interno - Acceso abierto (No Cifrado)</vt:lpwstr>
  </property>
  <property fmtid="{D5CDD505-2E9C-101B-9397-08002B2CF9AE}" pid="6" name="MSIP_Label_1f9f3886-688c-41ec-beb5-f6c446299e5f_SiteId">
    <vt:lpwstr>73e84937-70de-4ceb-8f14-b8f9ab356f6e</vt:lpwstr>
  </property>
  <property fmtid="{D5CDD505-2E9C-101B-9397-08002B2CF9AE}" pid="7" name="MSIP_Label_1f9f3886-688c-41ec-beb5-f6c446299e5f_ActionId">
    <vt:lpwstr>e8f93a37-3bc7-4c5d-a267-6b1d16bdc8c0</vt:lpwstr>
  </property>
  <property fmtid="{D5CDD505-2E9C-101B-9397-08002B2CF9AE}" pid="8" name="MSIP_Label_1f9f3886-688c-41ec-beb5-f6c446299e5f_ContentBits">
    <vt:lpwstr>2</vt:lpwstr>
  </property>
  <property fmtid="{D5CDD505-2E9C-101B-9397-08002B2CF9AE}" pid="9" name="ClassificationContentMarkingFooterLocations">
    <vt:lpwstr>Simple Light:3</vt:lpwstr>
  </property>
  <property fmtid="{D5CDD505-2E9C-101B-9397-08002B2CF9AE}" pid="10" name="ClassificationContentMarkingFooterText">
    <vt:lpwstr>DOCUMENTO DE USO INTERNO</vt:lpwstr>
  </property>
  <property fmtid="{D5CDD505-2E9C-101B-9397-08002B2CF9AE}" pid="11" name="ContentTypeId">
    <vt:lpwstr>0x01010057892123CF4D7C4FB09AA48E94BB7538</vt:lpwstr>
  </property>
  <property fmtid="{D5CDD505-2E9C-101B-9397-08002B2CF9AE}" pid="12" name="MediaServiceImageTags">
    <vt:lpwstr/>
  </property>
</Properties>
</file>