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0"/>
  </p:notesMasterIdLst>
  <p:handoutMasterIdLst>
    <p:handoutMasterId r:id="rId11"/>
  </p:handoutMasterIdLst>
  <p:sldIdLst>
    <p:sldId id="256" r:id="rId3"/>
    <p:sldId id="257" r:id="rId4"/>
    <p:sldId id="323" r:id="rId5"/>
    <p:sldId id="324" r:id="rId6"/>
    <p:sldId id="325" r:id="rId7"/>
    <p:sldId id="326" r:id="rId8"/>
    <p:sldId id="327" r:id="rId9"/>
  </p:sldIdLst>
  <p:sldSz cx="24382413" cy="13716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BD48"/>
    <a:srgbClr val="BED740"/>
    <a:srgbClr val="204D38"/>
    <a:srgbClr val="C2C2C2"/>
    <a:srgbClr val="85BB3D"/>
    <a:srgbClr val="000000"/>
    <a:srgbClr val="F89A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24" d="100"/>
          <a:sy n="24" d="100"/>
        </p:scale>
        <p:origin x="826" y="77"/>
      </p:cViewPr>
      <p:guideLst>
        <p:guide orient="horz" pos="4320"/>
        <p:guide pos="76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3A8B27A-DDAB-42C2-9B5B-87C7062D3A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9826658-9DA5-469F-93CD-A469380585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0655F0C-4D97-4CFF-86E2-E245DC2AE397}" type="datetimeFigureOut">
              <a:rPr lang="es-CO" smtClean="0"/>
              <a:t>05/11/2020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7E91EFC-5200-4733-A07A-B2F9639694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80759F7-DC21-4C2C-B7B5-E46283CE98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2E17215-D97D-4C4C-8176-5812BD37E7F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43303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2FA958F-A538-4403-B9A2-D4672EC2C307}" type="datetimeFigureOut">
              <a:rPr lang="es-CO" smtClean="0"/>
              <a:t>05/11/2020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A67EFE40-0A11-4A4F-B773-DC7EE8199E9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86906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slides-14.png"/>
          <p:cNvPicPr>
            <a:picLocks noChangeAspect="1"/>
          </p:cNvPicPr>
          <p:nvPr userDrawn="1"/>
        </p:nvPicPr>
        <p:blipFill rotWithShape="1">
          <a:blip r:embed="rId2" cstate="print"/>
          <a:srcRect t="99206"/>
          <a:stretch/>
        </p:blipFill>
        <p:spPr>
          <a:xfrm>
            <a:off x="1" y="-339"/>
            <a:ext cx="24382413" cy="108859"/>
          </a:xfrm>
          <a:prstGeom prst="rect">
            <a:avLst/>
          </a:prstGeom>
        </p:spPr>
      </p:pic>
      <p:sp>
        <p:nvSpPr>
          <p:cNvPr id="9" name="Marcador de fecha 8">
            <a:extLst>
              <a:ext uri="{FF2B5EF4-FFF2-40B4-BE49-F238E27FC236}">
                <a16:creationId xmlns:a16="http://schemas.microsoft.com/office/drawing/2014/main" id="{B8EAA0A6-FFE8-4FF8-9C06-40BD27271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263D6484-EA42-4DE2-8620-308D6D26E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2B2D24F8-3069-435A-BE7A-E45E3351E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4284-9385-4056-9231-30E6C2E1886C}" type="slidenum">
              <a:rPr lang="es-CO" smtClean="0"/>
              <a:t>‹Nº›</a:t>
            </a:fld>
            <a:endParaRPr lang="es-CO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76366CD0-3CEC-4EA9-B020-528DBDAFA219}"/>
              </a:ext>
            </a:extLst>
          </p:cNvPr>
          <p:cNvCxnSpPr>
            <a:cxnSpLocks/>
          </p:cNvCxnSpPr>
          <p:nvPr userDrawn="1"/>
        </p:nvCxnSpPr>
        <p:spPr>
          <a:xfrm flipH="1">
            <a:off x="17220079" y="12712701"/>
            <a:ext cx="548604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2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4284-9385-4056-9231-30E6C2E188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613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292" y="730251"/>
            <a:ext cx="21029831" cy="2651126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2" y="3651250"/>
            <a:ext cx="21029831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4284-9385-4056-9231-30E6C2E188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487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4284-9385-4056-9231-30E6C2E188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9981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FCC52D-4ECA-4E62-992B-EE14CF7A2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1" y="2244725"/>
            <a:ext cx="18286413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DD2A90-FA03-4C6F-9A42-78F2D677B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1" y="7204077"/>
            <a:ext cx="18286413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E02731-30D2-4943-81F0-7EF15A6F6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2BF8A8-871D-434E-BF61-B0E9F645A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CEB07D-0C37-490A-A674-7BBF119E2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6C9A-142E-4BC7-8CE0-4B77DD1C56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247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D1F2E0-2921-486F-B120-FCEF8F13B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14EF96-7F53-4CC8-83ED-4D869D4C5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E60280-F4FE-4230-A716-2C72CE0B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BE8B1E-A858-40FC-9BDF-B8F13F993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CCF9E2-EF85-419F-85B6-4DBFB891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6C9A-142E-4BC7-8CE0-4B77DD1C56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8264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78B9A3-F4B9-4044-B231-C72D38859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1" y="3419477"/>
            <a:ext cx="21029613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C44F93-1291-4BEA-B270-71F437857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1" y="9178927"/>
            <a:ext cx="21029613" cy="3000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AC9C35-4C4B-4043-B6EB-A59D05307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5C41F0-C8E2-4B29-A6F9-2D0F9E6E4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82F979-59A8-41BE-B561-8B3D50211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6C9A-142E-4BC7-8CE0-4B77DD1C56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8356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024EE5-6EFB-4C90-85CB-A14DD0F94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51ADBD-5467-4739-837C-3D7BCA2274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7813" cy="87026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C9FED5-7358-4423-B0B3-FE47BCF2A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66614" y="3651250"/>
            <a:ext cx="10439400" cy="87026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0BD0A1-9843-4EC9-AED5-2F815DD3A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C539F8-B187-48F8-8BD0-02F2E3931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AAA134-A0E1-452E-9CD1-A13CFBE67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6C9A-142E-4BC7-8CE0-4B77DD1C56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5951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7653FC-627A-4D08-84DA-708904994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2"/>
            <a:ext cx="21029613" cy="26511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65DE74-8A04-4123-8DD4-0300A7CA5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5" y="3362327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4AD168-8D24-4BB5-9BFA-86B313382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5" y="5010152"/>
            <a:ext cx="10315575" cy="73691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DB45FCC-9349-46A1-A0B6-F23B398213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2814" y="3362327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3431D56-A071-4DC4-AA83-0A19ED069B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2814" y="5010152"/>
            <a:ext cx="10366375" cy="73691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8EF0980-590A-4F6E-99CA-6F82143E8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8CBAFC0-A73B-4898-AA07-BCDFB3A11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86F9287-273C-4F8D-98C2-8F79EF960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6C9A-142E-4BC7-8CE0-4B77DD1C56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3012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F12D35-A815-429F-9968-F9EF1A33E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8DAA733-F40F-4441-AE5F-7E2AE0712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87E5904-C528-43BD-8E82-EC6DC5480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5C5E35-E84A-43AF-A5FD-D7F5355AF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6C9A-142E-4BC7-8CE0-4B77DD1C56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5832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5640983-6CE5-4706-8009-89A407921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3BD344-64FA-4500-91EC-B9CB4CF0E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267F880-768F-4239-B057-AE0D47DE8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6C9A-142E-4BC7-8CE0-4B77DD1C56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58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  <a:prstGeom prst="rect">
            <a:avLst/>
          </a:prstGeom>
        </p:spPr>
        <p:txBody>
          <a:bodyPr anchor="b"/>
          <a:lstStyle>
            <a:lvl1pPr algn="ctr">
              <a:defRPr sz="1199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4284-9385-4056-9231-30E6C2E188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1781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1C90FB-957F-4891-82CA-5A69A8E5F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2D60DB-DA8A-4080-9ED7-F8133E9DF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5" y="1974850"/>
            <a:ext cx="12342813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9F03587-1DF7-4C92-85FF-ECD9D539D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6" y="4114802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7E8B9F-49C4-407B-B265-77C990F62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22BA4A-28D3-4CA0-8DE4-631C6EDE1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6185B5-5CFE-4BD0-B9F6-F463D347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6C9A-142E-4BC7-8CE0-4B77DD1C56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9422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33AAF0-9886-4C0C-96C9-75BA8A8DC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D908262-51C0-4BC3-8F58-9033BDDB56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2813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28213F2-2076-4296-8B11-8C6FE5FA2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6" y="4114802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E4B0D6B-73C1-4AC2-B0B6-83919DD1F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5BB178F-278B-4F21-8CBF-0C29C1857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9B83CE-6C71-435B-8F38-7340EF9FB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6C9A-142E-4BC7-8CE0-4B77DD1C56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3134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79EAC8-774C-4740-88A7-0524C347A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8C8B22-39AB-4F34-906C-08303C531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8FBFB5-1F8D-4F70-B905-7DF99DC3E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CE9C70-147B-4436-AA6B-125FB5A43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5092C6-F138-4525-B742-28F7F3B58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6C9A-142E-4BC7-8CE0-4B77DD1C56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3609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A8ED2E5-0848-4A2A-AFC3-277442267C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1" y="730252"/>
            <a:ext cx="5256213" cy="116236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DA2C7A5-4F6E-453B-A306-878D2FF94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1" y="730252"/>
            <a:ext cx="15621000" cy="116236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16E785-17E7-4160-9AC0-0EF93C32D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93490C-9C28-4EDC-B580-88025315E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2F2848-BA87-4B5D-B3CA-1BEBB0E85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6C9A-142E-4BC7-8CE0-4B77DD1C56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17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292" y="730251"/>
            <a:ext cx="21029831" cy="2651126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292" y="3651250"/>
            <a:ext cx="21029831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4284-9385-4056-9231-30E6C2E188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564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3" y="3419477"/>
            <a:ext cx="21029831" cy="5705474"/>
          </a:xfrm>
          <a:prstGeom prst="rect">
            <a:avLst/>
          </a:prstGeom>
        </p:spPr>
        <p:txBody>
          <a:bodyPr anchor="b"/>
          <a:lstStyle>
            <a:lvl1pPr>
              <a:defRPr sz="1199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3" y="9178927"/>
            <a:ext cx="21029831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4284-9385-4056-9231-30E6C2E188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9801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292" y="730251"/>
            <a:ext cx="21029831" cy="2651126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4284-9385-4056-9231-30E6C2E188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5931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730251"/>
            <a:ext cx="21029831" cy="2651126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8" y="3362326"/>
            <a:ext cx="10365701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8" y="5010150"/>
            <a:ext cx="10365701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4284-9385-4056-9231-30E6C2E188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169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292" y="730251"/>
            <a:ext cx="21029831" cy="2651126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4284-9385-4056-9231-30E6C2E188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3787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4284-9385-4056-9231-30E6C2E188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9475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4284-9385-4056-9231-30E6C2E188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010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2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B4284-9385-4056-9231-30E6C2E188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015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ftr="0" dt="0"/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70ECD90-9277-47B6-A14A-BF50F4C2D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1" y="730252"/>
            <a:ext cx="21029613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2FF671-C7D8-491B-9884-A8567217D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1" y="3651250"/>
            <a:ext cx="21029613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7BE38C-E3CB-4904-B38E-2E8FBDE912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023062-07B8-4019-B0A2-12C6610EF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1" y="12712700"/>
            <a:ext cx="82280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A8BA53-3ED8-448F-A068-35D251F56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19614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86C9A-142E-4BC7-8CE0-4B77DD1C56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460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0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isósceles 3">
            <a:extLst>
              <a:ext uri="{FF2B5EF4-FFF2-40B4-BE49-F238E27FC236}">
                <a16:creationId xmlns:a16="http://schemas.microsoft.com/office/drawing/2014/main" id="{8E6FE62D-2DFA-4E6B-9EAC-7DD0686584C9}"/>
              </a:ext>
            </a:extLst>
          </p:cNvPr>
          <p:cNvSpPr/>
          <p:nvPr/>
        </p:nvSpPr>
        <p:spPr>
          <a:xfrm rot="10800000">
            <a:off x="-49239" y="3036246"/>
            <a:ext cx="6923314" cy="1426567"/>
          </a:xfrm>
          <a:prstGeom prst="triangle">
            <a:avLst>
              <a:gd name="adj" fmla="val 100000"/>
            </a:avLst>
          </a:prstGeom>
          <a:solidFill>
            <a:schemeClr val="bg1">
              <a:alpha val="48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Helvetica Neue UltraLight"/>
              <a:ea typeface="Helvetica Neue UltraLight"/>
              <a:cs typeface="Helvetica Neue UltraLight"/>
              <a:sym typeface="Helvetica Neue UltraLight"/>
            </a:endParaRPr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51F61EBE-BE12-419D-AF19-3F75A6B5510E}"/>
              </a:ext>
            </a:extLst>
          </p:cNvPr>
          <p:cNvSpPr/>
          <p:nvPr/>
        </p:nvSpPr>
        <p:spPr>
          <a:xfrm rot="10800000">
            <a:off x="-49242" y="1403853"/>
            <a:ext cx="8572756" cy="1426567"/>
          </a:xfrm>
          <a:prstGeom prst="triangle">
            <a:avLst>
              <a:gd name="adj" fmla="val 100000"/>
            </a:avLst>
          </a:prstGeom>
          <a:solidFill>
            <a:schemeClr val="bg1">
              <a:alpha val="48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Helvetica Neue UltraLight"/>
              <a:ea typeface="Helvetica Neue UltraLight"/>
              <a:cs typeface="Helvetica Neue UltraLight"/>
              <a:sym typeface="Helvetica Neue UltraLight"/>
            </a:endParaRPr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EF39C7BD-33AE-4163-A20F-E58C80C69C71}"/>
              </a:ext>
            </a:extLst>
          </p:cNvPr>
          <p:cNvSpPr txBox="1"/>
          <p:nvPr/>
        </p:nvSpPr>
        <p:spPr>
          <a:xfrm>
            <a:off x="13436039" y="4326605"/>
            <a:ext cx="10077104" cy="923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b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5400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Resultado Mapa Corporativo</a:t>
            </a:r>
            <a:endParaRPr kumimoji="0" lang="es-ES" sz="5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  <a:sym typeface="Calibri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8BA256D-BFC1-473E-A2E2-E8D111381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6040" y="5408790"/>
            <a:ext cx="9475667" cy="10084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0FC4833-46C9-42CB-B821-5792F456F3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61" t="26369" r="9693" b="36158"/>
          <a:stretch/>
        </p:blipFill>
        <p:spPr>
          <a:xfrm>
            <a:off x="16524516" y="8206371"/>
            <a:ext cx="6103538" cy="3720252"/>
          </a:xfrm>
          <a:prstGeom prst="rect">
            <a:avLst/>
          </a:prstGeom>
        </p:spPr>
      </p:pic>
      <p:pic>
        <p:nvPicPr>
          <p:cNvPr id="9" name="Gráfico 12">
            <a:extLst>
              <a:ext uri="{FF2B5EF4-FFF2-40B4-BE49-F238E27FC236}">
                <a16:creationId xmlns:a16="http://schemas.microsoft.com/office/drawing/2014/main" id="{2A8791D6-31D1-450A-9D5A-23EE3A575C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59857"/>
          <a:stretch/>
        </p:blipFill>
        <p:spPr>
          <a:xfrm>
            <a:off x="15639423" y="12115344"/>
            <a:ext cx="7873720" cy="31322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11 CuadroTexto">
            <a:extLst>
              <a:ext uri="{FF2B5EF4-FFF2-40B4-BE49-F238E27FC236}">
                <a16:creationId xmlns:a16="http://schemas.microsoft.com/office/drawing/2014/main" id="{145DCA7E-ACA0-4AE0-92B1-86FCF6B16E15}"/>
              </a:ext>
            </a:extLst>
          </p:cNvPr>
          <p:cNvSpPr txBox="1"/>
          <p:nvPr/>
        </p:nvSpPr>
        <p:spPr>
          <a:xfrm>
            <a:off x="13436040" y="5734538"/>
            <a:ext cx="9475667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3600" dirty="0">
                <a:solidFill>
                  <a:srgbClr val="62BD19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  <a:sym typeface="Calibri"/>
              </a:rPr>
              <a:t>Diciembre 2019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405A161-047B-470F-97FD-A1540D7EBEC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651" r="19833"/>
          <a:stretch/>
        </p:blipFill>
        <p:spPr>
          <a:xfrm>
            <a:off x="-68394" y="-58134"/>
            <a:ext cx="12300357" cy="1260361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FA9BAFD-9565-4E4A-B791-3F1E051B49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7020" y="7335140"/>
            <a:ext cx="14112159" cy="6448083"/>
          </a:xfrm>
          <a:prstGeom prst="rect">
            <a:avLst/>
          </a:prstGeom>
        </p:spPr>
      </p:pic>
      <p:sp>
        <p:nvSpPr>
          <p:cNvPr id="16" name="Triángulo isósceles 4">
            <a:extLst>
              <a:ext uri="{FF2B5EF4-FFF2-40B4-BE49-F238E27FC236}">
                <a16:creationId xmlns:a16="http://schemas.microsoft.com/office/drawing/2014/main" id="{C5BDAE99-5F42-4C0B-85CB-77563C1E15D8}"/>
              </a:ext>
            </a:extLst>
          </p:cNvPr>
          <p:cNvSpPr/>
          <p:nvPr/>
        </p:nvSpPr>
        <p:spPr>
          <a:xfrm rot="10800000">
            <a:off x="-17154" y="3044268"/>
            <a:ext cx="6923314" cy="1426567"/>
          </a:xfrm>
          <a:prstGeom prst="triangle">
            <a:avLst>
              <a:gd name="adj" fmla="val 100000"/>
            </a:avLst>
          </a:prstGeom>
          <a:solidFill>
            <a:schemeClr val="bg1">
              <a:alpha val="48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Helvetica Neue UltraLight"/>
              <a:ea typeface="Helvetica Neue UltraLight"/>
              <a:cs typeface="Helvetica Neue UltraLight"/>
              <a:sym typeface="Helvetica Neue UltraLight"/>
            </a:endParaRPr>
          </a:p>
        </p:txBody>
      </p:sp>
      <p:sp>
        <p:nvSpPr>
          <p:cNvPr id="17" name="Triángulo isósceles 5">
            <a:extLst>
              <a:ext uri="{FF2B5EF4-FFF2-40B4-BE49-F238E27FC236}">
                <a16:creationId xmlns:a16="http://schemas.microsoft.com/office/drawing/2014/main" id="{4C5B7030-B16D-4271-BD1F-FFD4AA4648D5}"/>
              </a:ext>
            </a:extLst>
          </p:cNvPr>
          <p:cNvSpPr/>
          <p:nvPr/>
        </p:nvSpPr>
        <p:spPr>
          <a:xfrm rot="10800000">
            <a:off x="103158" y="1435939"/>
            <a:ext cx="8572756" cy="1426567"/>
          </a:xfrm>
          <a:prstGeom prst="triangle">
            <a:avLst>
              <a:gd name="adj" fmla="val 100000"/>
            </a:avLst>
          </a:prstGeom>
          <a:solidFill>
            <a:schemeClr val="bg1">
              <a:alpha val="48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Helvetica Neue UltraLight"/>
              <a:ea typeface="Helvetica Neue UltraLight"/>
              <a:cs typeface="Helvetica Neue UltraLight"/>
              <a:sym typeface="Helvetica Neue UltraLight"/>
            </a:endParaRPr>
          </a:p>
        </p:txBody>
      </p:sp>
    </p:spTree>
    <p:extLst>
      <p:ext uri="{BB962C8B-B14F-4D97-AF65-F5344CB8AC3E}">
        <p14:creationId xmlns:p14="http://schemas.microsoft.com/office/powerpoint/2010/main" val="739943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D76770F-339E-42E6-952B-C8E81A7F92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345" y="577806"/>
            <a:ext cx="10519311" cy="1021400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4B7B672-E831-46B0-BDFC-E7B2FCB774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82"/>
          <a:stretch/>
        </p:blipFill>
        <p:spPr>
          <a:xfrm>
            <a:off x="0" y="7335140"/>
            <a:ext cx="12012052" cy="644808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D9069DF-EBB5-4014-8EFA-FA76224757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750" t="57083"/>
          <a:stretch/>
        </p:blipFill>
        <p:spPr>
          <a:xfrm>
            <a:off x="12371951" y="12249511"/>
            <a:ext cx="12059069" cy="146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34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2">
            <a:extLst>
              <a:ext uri="{FF2B5EF4-FFF2-40B4-BE49-F238E27FC236}">
                <a16:creationId xmlns:a16="http://schemas.microsoft.com/office/drawing/2014/main" id="{6EEA818C-B41B-4CFC-AFAA-6BD6D55A4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0079" y="12712701"/>
            <a:ext cx="5486043" cy="730250"/>
          </a:xfrm>
        </p:spPr>
        <p:txBody>
          <a:bodyPr/>
          <a:lstStyle/>
          <a:p>
            <a:r>
              <a:rPr lang="es-CO" dirty="0"/>
              <a:t>Gerencia de Planeación -  3</a:t>
            </a:r>
            <a:endParaRPr lang="es-CO" b="1" dirty="0"/>
          </a:p>
        </p:txBody>
      </p:sp>
      <p:grpSp>
        <p:nvGrpSpPr>
          <p:cNvPr id="3" name="Grupo 2"/>
          <p:cNvGrpSpPr/>
          <p:nvPr/>
        </p:nvGrpSpPr>
        <p:grpSpPr>
          <a:xfrm>
            <a:off x="373502" y="662570"/>
            <a:ext cx="22970399" cy="12760735"/>
            <a:chOff x="373502" y="662570"/>
            <a:chExt cx="22970399" cy="12760735"/>
          </a:xfrm>
        </p:grpSpPr>
        <p:grpSp>
          <p:nvGrpSpPr>
            <p:cNvPr id="8" name="Grupo 7"/>
            <p:cNvGrpSpPr/>
            <p:nvPr/>
          </p:nvGrpSpPr>
          <p:grpSpPr>
            <a:xfrm>
              <a:off x="507534" y="2367441"/>
              <a:ext cx="22836367" cy="10053411"/>
              <a:chOff x="507567" y="2367149"/>
              <a:chExt cx="22837854" cy="10054066"/>
            </a:xfrm>
          </p:grpSpPr>
          <p:sp>
            <p:nvSpPr>
              <p:cNvPr id="40" name="Abrir corchete 39"/>
              <p:cNvSpPr/>
              <p:nvPr/>
            </p:nvSpPr>
            <p:spPr>
              <a:xfrm>
                <a:off x="3578684" y="3101518"/>
                <a:ext cx="170121" cy="2147777"/>
              </a:xfrm>
              <a:prstGeom prst="leftBracket">
                <a:avLst/>
              </a:prstGeom>
              <a:ln w="57150">
                <a:solidFill>
                  <a:srgbClr val="85BB3D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rot="0" spcFirstLastPara="1" vertOverflow="overflow" horzOverflow="overflow" vert="horz" wrap="square" lIns="91433" tIns="45716" rIns="91433" bIns="45716" numCol="1" spcCol="38100" rtlCol="0" anchor="t">
                <a:noAutofit/>
              </a:bodyPr>
              <a:lstStyle/>
              <a:p>
                <a:pPr defTabSz="914309" latinLnBrk="1" hangingPunct="0"/>
                <a:endParaRPr lang="es-CO" kern="0" dirty="0">
                  <a:solidFill>
                    <a:srgbClr val="000000"/>
                  </a:solidFill>
                  <a:latin typeface="Arial"/>
                  <a:sym typeface="Helvetica Neue UltraLight"/>
                </a:endParaRPr>
              </a:p>
            </p:txBody>
          </p:sp>
          <p:sp>
            <p:nvSpPr>
              <p:cNvPr id="41" name="Abrir corchete 40"/>
              <p:cNvSpPr/>
              <p:nvPr/>
            </p:nvSpPr>
            <p:spPr>
              <a:xfrm>
                <a:off x="3575140" y="5628522"/>
                <a:ext cx="170121" cy="2147777"/>
              </a:xfrm>
              <a:prstGeom prst="leftBracket">
                <a:avLst/>
              </a:prstGeom>
              <a:ln w="57150">
                <a:solidFill>
                  <a:srgbClr val="85BB3D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rot="0" spcFirstLastPara="1" vertOverflow="overflow" horzOverflow="overflow" vert="horz" wrap="square" lIns="91433" tIns="45716" rIns="91433" bIns="45716" numCol="1" spcCol="38100" rtlCol="0" anchor="t">
                <a:noAutofit/>
              </a:bodyPr>
              <a:lstStyle/>
              <a:p>
                <a:pPr defTabSz="914309" latinLnBrk="1" hangingPunct="0"/>
                <a:endParaRPr lang="es-CO" kern="0" dirty="0">
                  <a:solidFill>
                    <a:srgbClr val="000000"/>
                  </a:solidFill>
                  <a:latin typeface="Arial"/>
                  <a:sym typeface="Helvetica Neue UltraLight"/>
                </a:endParaRPr>
              </a:p>
            </p:txBody>
          </p:sp>
          <p:sp>
            <p:nvSpPr>
              <p:cNvPr id="42" name="Abrir corchete 41"/>
              <p:cNvSpPr/>
              <p:nvPr/>
            </p:nvSpPr>
            <p:spPr>
              <a:xfrm>
                <a:off x="3558838" y="8066505"/>
                <a:ext cx="179900" cy="1821713"/>
              </a:xfrm>
              <a:prstGeom prst="leftBracket">
                <a:avLst/>
              </a:prstGeom>
              <a:ln w="57150">
                <a:solidFill>
                  <a:srgbClr val="85BB3D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rot="0" spcFirstLastPara="1" vertOverflow="overflow" horzOverflow="overflow" vert="horz" wrap="square" lIns="91433" tIns="45716" rIns="91433" bIns="45716" numCol="1" spcCol="38100" rtlCol="0" anchor="t">
                <a:noAutofit/>
              </a:bodyPr>
              <a:lstStyle/>
              <a:p>
                <a:pPr defTabSz="914309" latinLnBrk="1" hangingPunct="0"/>
                <a:endParaRPr lang="es-CO" kern="0" dirty="0">
                  <a:solidFill>
                    <a:srgbClr val="000000"/>
                  </a:solidFill>
                  <a:latin typeface="Arial"/>
                  <a:sym typeface="Helvetica Neue UltraLight"/>
                </a:endParaRPr>
              </a:p>
            </p:txBody>
          </p:sp>
          <p:sp>
            <p:nvSpPr>
              <p:cNvPr id="43" name="Abrir corchete 42"/>
              <p:cNvSpPr/>
              <p:nvPr/>
            </p:nvSpPr>
            <p:spPr>
              <a:xfrm>
                <a:off x="3539698" y="10178424"/>
                <a:ext cx="170121" cy="2147777"/>
              </a:xfrm>
              <a:prstGeom prst="leftBracket">
                <a:avLst/>
              </a:prstGeom>
              <a:ln w="57150">
                <a:solidFill>
                  <a:srgbClr val="85BB3D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rot="0" spcFirstLastPara="1" vertOverflow="overflow" horzOverflow="overflow" vert="horz" wrap="square" lIns="91433" tIns="45716" rIns="91433" bIns="45716" numCol="1" spcCol="38100" rtlCol="0" anchor="t">
                <a:noAutofit/>
              </a:bodyPr>
              <a:lstStyle/>
              <a:p>
                <a:pPr defTabSz="914309" latinLnBrk="1" hangingPunct="0"/>
                <a:endParaRPr lang="es-CO" kern="0" dirty="0">
                  <a:solidFill>
                    <a:srgbClr val="262E31"/>
                  </a:solidFill>
                  <a:latin typeface="Arial"/>
                  <a:sym typeface="Helvetica Neue UltraLight"/>
                </a:endParaRPr>
              </a:p>
            </p:txBody>
          </p:sp>
          <p:sp>
            <p:nvSpPr>
              <p:cNvPr id="44" name="CuadroTexto 43"/>
              <p:cNvSpPr txBox="1"/>
              <p:nvPr/>
            </p:nvSpPr>
            <p:spPr>
              <a:xfrm>
                <a:off x="508882" y="3715544"/>
                <a:ext cx="277695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825417" hangingPunct="0"/>
                <a:r>
                  <a:rPr lang="es-CO" sz="2800" b="1" kern="0" dirty="0">
                    <a:solidFill>
                      <a:srgbClr val="262E31"/>
                    </a:solidFill>
                    <a:latin typeface="Helvetica" panose="020B0604020202020204" pitchFamily="34" charset="0"/>
                    <a:cs typeface="Helvetica" panose="020B0604020202020204" pitchFamily="34" charset="0"/>
                    <a:sym typeface="Helvetica Neue UltraLight"/>
                  </a:rPr>
                  <a:t>Perspectiva </a:t>
                </a:r>
              </a:p>
              <a:p>
                <a:pPr algn="r" defTabSz="825417" hangingPunct="0"/>
                <a:r>
                  <a:rPr lang="es-CO" sz="2800" b="1" kern="0" dirty="0">
                    <a:solidFill>
                      <a:srgbClr val="262E31"/>
                    </a:solidFill>
                    <a:latin typeface="Helvetica" panose="020B0604020202020204" pitchFamily="34" charset="0"/>
                    <a:cs typeface="Helvetica" panose="020B0604020202020204" pitchFamily="34" charset="0"/>
                    <a:sym typeface="Helvetica Neue UltraLight"/>
                  </a:rPr>
                  <a:t>Financiera</a:t>
                </a:r>
              </a:p>
            </p:txBody>
          </p:sp>
          <p:sp>
            <p:nvSpPr>
              <p:cNvPr id="45" name="CuadroTexto 44"/>
              <p:cNvSpPr txBox="1"/>
              <p:nvPr/>
            </p:nvSpPr>
            <p:spPr>
              <a:xfrm>
                <a:off x="507567" y="5917580"/>
                <a:ext cx="277695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825417" hangingPunct="0"/>
                <a:r>
                  <a:rPr lang="es-CO" sz="2800" b="1" kern="0" dirty="0">
                    <a:solidFill>
                      <a:srgbClr val="262E31"/>
                    </a:solidFill>
                    <a:latin typeface="Helvetica" panose="020B0604020202020204" pitchFamily="34" charset="0"/>
                    <a:cs typeface="Helvetica" panose="020B0604020202020204" pitchFamily="34" charset="0"/>
                    <a:sym typeface="Helvetica Neue UltraLight"/>
                  </a:rPr>
                  <a:t>Perspectiva </a:t>
                </a:r>
              </a:p>
              <a:p>
                <a:pPr algn="r" defTabSz="825417" hangingPunct="0"/>
                <a:r>
                  <a:rPr lang="es-CO" sz="2800" b="1" kern="0" dirty="0">
                    <a:solidFill>
                      <a:srgbClr val="262E31"/>
                    </a:solidFill>
                    <a:latin typeface="Helvetica" panose="020B0604020202020204" pitchFamily="34" charset="0"/>
                    <a:cs typeface="Helvetica" panose="020B0604020202020204" pitchFamily="34" charset="0"/>
                    <a:sym typeface="Helvetica Neue UltraLight"/>
                  </a:rPr>
                  <a:t>Cliente y Mercado</a:t>
                </a:r>
              </a:p>
            </p:txBody>
          </p:sp>
          <p:sp>
            <p:nvSpPr>
              <p:cNvPr id="46" name="CuadroTexto 45"/>
              <p:cNvSpPr txBox="1"/>
              <p:nvPr/>
            </p:nvSpPr>
            <p:spPr>
              <a:xfrm>
                <a:off x="507567" y="8284863"/>
                <a:ext cx="277695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825417" hangingPunct="0"/>
                <a:r>
                  <a:rPr lang="es-CO" sz="2800" b="1" kern="0" dirty="0">
                    <a:solidFill>
                      <a:srgbClr val="262E31"/>
                    </a:solidFill>
                    <a:latin typeface="Helvetica" panose="020B0604020202020204" pitchFamily="34" charset="0"/>
                    <a:cs typeface="Helvetica" panose="020B0604020202020204" pitchFamily="34" charset="0"/>
                    <a:sym typeface="Helvetica Neue UltraLight"/>
                  </a:rPr>
                  <a:t>Perspectiva </a:t>
                </a:r>
              </a:p>
              <a:p>
                <a:pPr algn="r" defTabSz="825417" hangingPunct="0"/>
                <a:r>
                  <a:rPr lang="es-CO" sz="2800" b="1" kern="0" dirty="0">
                    <a:solidFill>
                      <a:srgbClr val="262E31"/>
                    </a:solidFill>
                    <a:latin typeface="Helvetica" panose="020B0604020202020204" pitchFamily="34" charset="0"/>
                    <a:cs typeface="Helvetica" panose="020B0604020202020204" pitchFamily="34" charset="0"/>
                    <a:sym typeface="Helvetica Neue UltraLight"/>
                  </a:rPr>
                  <a:t>Procesos Internos</a:t>
                </a:r>
              </a:p>
            </p:txBody>
          </p:sp>
          <p:sp>
            <p:nvSpPr>
              <p:cNvPr id="47" name="CuadroTexto 46"/>
              <p:cNvSpPr txBox="1"/>
              <p:nvPr/>
            </p:nvSpPr>
            <p:spPr>
              <a:xfrm>
                <a:off x="507567" y="10570683"/>
                <a:ext cx="277695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825417" hangingPunct="0"/>
                <a:r>
                  <a:rPr lang="es-CO" sz="2800" b="1" kern="0" dirty="0">
                    <a:solidFill>
                      <a:srgbClr val="262E31"/>
                    </a:solidFill>
                    <a:latin typeface="Helvetica" panose="020B0604020202020204" pitchFamily="34" charset="0"/>
                    <a:cs typeface="Helvetica" panose="020B0604020202020204" pitchFamily="34" charset="0"/>
                    <a:sym typeface="Helvetica Neue UltraLight"/>
                  </a:rPr>
                  <a:t>Perspectiva </a:t>
                </a:r>
              </a:p>
              <a:p>
                <a:pPr algn="r" defTabSz="825417" hangingPunct="0"/>
                <a:r>
                  <a:rPr lang="es-CO" sz="2800" b="1" kern="0" dirty="0">
                    <a:solidFill>
                      <a:srgbClr val="262E31"/>
                    </a:solidFill>
                    <a:latin typeface="Helvetica" panose="020B0604020202020204" pitchFamily="34" charset="0"/>
                    <a:cs typeface="Helvetica" panose="020B0604020202020204" pitchFamily="34" charset="0"/>
                    <a:sym typeface="Helvetica Neue UltraLight"/>
                  </a:rPr>
                  <a:t>Aprendizaje y Desarrollo</a:t>
                </a:r>
              </a:p>
            </p:txBody>
          </p:sp>
          <p:sp>
            <p:nvSpPr>
              <p:cNvPr id="48" name="Rectángulo: esquinas redondeadas 3">
                <a:extLst>
                  <a:ext uri="{FF2B5EF4-FFF2-40B4-BE49-F238E27FC236}">
                    <a16:creationId xmlns:a16="http://schemas.microsoft.com/office/drawing/2014/main" id="{0038118C-1AB6-4AD6-A7F0-9B0320A83DF0}"/>
                  </a:ext>
                </a:extLst>
              </p:cNvPr>
              <p:cNvSpPr/>
              <p:nvPr/>
            </p:nvSpPr>
            <p:spPr>
              <a:xfrm>
                <a:off x="10776874" y="2727509"/>
                <a:ext cx="4669635" cy="1276945"/>
              </a:xfrm>
              <a:prstGeom prst="roundRect">
                <a:avLst/>
              </a:prstGeom>
              <a:solidFill>
                <a:srgbClr val="85BB3D"/>
              </a:solidFill>
              <a:ln>
                <a:solidFill>
                  <a:srgbClr val="85BB3D"/>
                </a:solidFill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square" lIns="0" tIns="0" rIns="0" bIns="0" anchor="ctr" anchorCtr="0">
                <a:spAutoFit/>
              </a:bodyPr>
              <a:lstStyle/>
              <a:p>
                <a:pPr algn="ctr" defTabSz="825417" hangingPunct="0"/>
                <a:r>
                  <a:rPr lang="es-CO" sz="2500" kern="0" dirty="0">
                    <a:solidFill>
                      <a:srgbClr val="262E31"/>
                    </a:solidFill>
                    <a:latin typeface="Helvetica" panose="020B0604020202020204" pitchFamily="34" charset="0"/>
                    <a:cs typeface="Helvetica" panose="020B0604020202020204" pitchFamily="34" charset="0"/>
                    <a:sym typeface="Helvetica Neue UltraLight"/>
                  </a:rPr>
                  <a:t>Garantizar la permanente creación de valor para el accionista</a:t>
                </a:r>
              </a:p>
            </p:txBody>
          </p:sp>
          <p:sp>
            <p:nvSpPr>
              <p:cNvPr id="49" name="Rectángulo: esquinas redondeadas 12">
                <a:extLst>
                  <a:ext uri="{FF2B5EF4-FFF2-40B4-BE49-F238E27FC236}">
                    <a16:creationId xmlns:a16="http://schemas.microsoft.com/office/drawing/2014/main" id="{52C12E2A-59CE-474F-BA14-04558DC4A511}"/>
                  </a:ext>
                </a:extLst>
              </p:cNvPr>
              <p:cNvSpPr/>
              <p:nvPr/>
            </p:nvSpPr>
            <p:spPr>
              <a:xfrm>
                <a:off x="4722137" y="3539547"/>
                <a:ext cx="4666889" cy="1310946"/>
              </a:xfrm>
              <a:prstGeom prst="roundRect">
                <a:avLst/>
              </a:prstGeom>
              <a:solidFill>
                <a:srgbClr val="85BB3D"/>
              </a:solidFill>
              <a:ln>
                <a:solidFill>
                  <a:srgbClr val="85BB3D"/>
                </a:solidFill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square" lIns="0" tIns="0" rIns="0" bIns="0" anchor="ctr" anchorCtr="0">
                <a:noAutofit/>
              </a:bodyPr>
              <a:lstStyle/>
              <a:p>
                <a:pPr algn="ctr" defTabSz="825417" hangingPunct="0"/>
                <a:r>
                  <a:rPr lang="es-CO" sz="2500" kern="0" dirty="0">
                    <a:solidFill>
                      <a:srgbClr val="262E31"/>
                    </a:solidFill>
                    <a:latin typeface="Helvetica" panose="020B0604020202020204" pitchFamily="34" charset="0"/>
                    <a:cs typeface="Helvetica" panose="020B0604020202020204" pitchFamily="34" charset="0"/>
                    <a:sym typeface="Helvetica Neue UltraLight"/>
                  </a:rPr>
                  <a:t>Mejorar el índice combinado</a:t>
                </a:r>
              </a:p>
            </p:txBody>
          </p:sp>
          <p:sp>
            <p:nvSpPr>
              <p:cNvPr id="50" name="Rectángulo: esquinas redondeadas 13">
                <a:extLst>
                  <a:ext uri="{FF2B5EF4-FFF2-40B4-BE49-F238E27FC236}">
                    <a16:creationId xmlns:a16="http://schemas.microsoft.com/office/drawing/2014/main" id="{26E1279E-D8B9-4914-AD3F-481CEB5C8258}"/>
                  </a:ext>
                </a:extLst>
              </p:cNvPr>
              <p:cNvSpPr/>
              <p:nvPr/>
            </p:nvSpPr>
            <p:spPr>
              <a:xfrm>
                <a:off x="16790640" y="3483567"/>
                <a:ext cx="4666889" cy="1310946"/>
              </a:xfrm>
              <a:prstGeom prst="roundRect">
                <a:avLst/>
              </a:prstGeom>
              <a:solidFill>
                <a:srgbClr val="85BB3D"/>
              </a:solidFill>
              <a:ln>
                <a:solidFill>
                  <a:srgbClr val="85BB3D"/>
                </a:solidFill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square" lIns="0" tIns="0" rIns="0" bIns="0" anchor="ctr" anchorCtr="0">
                <a:noAutofit/>
              </a:bodyPr>
              <a:lstStyle/>
              <a:p>
                <a:pPr algn="ctr" defTabSz="825417" hangingPunct="0"/>
                <a:r>
                  <a:rPr lang="es-CO" sz="2500" kern="0" dirty="0">
                    <a:solidFill>
                      <a:srgbClr val="262E31"/>
                    </a:solidFill>
                    <a:latin typeface="Helvetica" panose="020B0604020202020204" pitchFamily="34" charset="0"/>
                    <a:cs typeface="Helvetica" panose="020B0604020202020204" pitchFamily="34" charset="0"/>
                    <a:sym typeface="Helvetica Neue UltraLight"/>
                  </a:rPr>
                  <a:t>Lograr crecimiento real de primas</a:t>
                </a:r>
              </a:p>
            </p:txBody>
          </p:sp>
          <p:sp>
            <p:nvSpPr>
              <p:cNvPr id="51" name="CuadroTexto 31">
                <a:extLst>
                  <a:ext uri="{FF2B5EF4-FFF2-40B4-BE49-F238E27FC236}">
                    <a16:creationId xmlns:a16="http://schemas.microsoft.com/office/drawing/2014/main" id="{5364ABEA-3954-4910-92F8-4B5544FC195C}"/>
                  </a:ext>
                </a:extLst>
              </p:cNvPr>
              <p:cNvSpPr txBox="1"/>
              <p:nvPr/>
            </p:nvSpPr>
            <p:spPr>
              <a:xfrm>
                <a:off x="10819404" y="2367149"/>
                <a:ext cx="34741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25417" hangingPunct="0"/>
                <a:r>
                  <a:rPr lang="es-CO" b="1" kern="0" dirty="0">
                    <a:solidFill>
                      <a:srgbClr val="262E31"/>
                    </a:solidFill>
                    <a:latin typeface="Helvetica" panose="020B0604020202020204" pitchFamily="34" charset="0"/>
                    <a:cs typeface="Helvetica" panose="020B0604020202020204" pitchFamily="34" charset="0"/>
                    <a:sym typeface="Helvetica Neue UltraLight"/>
                  </a:rPr>
                  <a:t>VALOR AL ACCIONISTA</a:t>
                </a:r>
                <a:endParaRPr lang="es-ES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endParaRPr>
              </a:p>
            </p:txBody>
          </p:sp>
          <p:sp>
            <p:nvSpPr>
              <p:cNvPr id="52" name="CuadroTexto 31">
                <a:extLst>
                  <a:ext uri="{FF2B5EF4-FFF2-40B4-BE49-F238E27FC236}">
                    <a16:creationId xmlns:a16="http://schemas.microsoft.com/office/drawing/2014/main" id="{5364ABEA-3954-4910-92F8-4B5544FC195C}"/>
                  </a:ext>
                </a:extLst>
              </p:cNvPr>
              <p:cNvSpPr txBox="1"/>
              <p:nvPr/>
            </p:nvSpPr>
            <p:spPr>
              <a:xfrm>
                <a:off x="4859338" y="3176010"/>
                <a:ext cx="24650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25417" hangingPunct="0"/>
                <a:r>
                  <a:rPr lang="es-CO" b="1" kern="0" dirty="0">
                    <a:solidFill>
                      <a:srgbClr val="262E31"/>
                    </a:solidFill>
                    <a:latin typeface="Helvetica" panose="020B0604020202020204" pitchFamily="34" charset="0"/>
                    <a:cs typeface="Helvetica" panose="020B0604020202020204" pitchFamily="34" charset="0"/>
                    <a:sym typeface="Helvetica Neue UltraLight"/>
                  </a:rPr>
                  <a:t>PRODUCTIVIDAD</a:t>
                </a:r>
                <a:endParaRPr lang="es-ES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endParaRPr>
              </a:p>
            </p:txBody>
          </p:sp>
          <p:sp>
            <p:nvSpPr>
              <p:cNvPr id="53" name="CuadroTexto 31">
                <a:extLst>
                  <a:ext uri="{FF2B5EF4-FFF2-40B4-BE49-F238E27FC236}">
                    <a16:creationId xmlns:a16="http://schemas.microsoft.com/office/drawing/2014/main" id="{5364ABEA-3954-4910-92F8-4B5544FC195C}"/>
                  </a:ext>
                </a:extLst>
              </p:cNvPr>
              <p:cNvSpPr txBox="1"/>
              <p:nvPr/>
            </p:nvSpPr>
            <p:spPr>
              <a:xfrm>
                <a:off x="16875700" y="3126400"/>
                <a:ext cx="24650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25417" hangingPunct="0"/>
                <a:r>
                  <a:rPr lang="es-CO" b="1" kern="0" dirty="0">
                    <a:solidFill>
                      <a:srgbClr val="262E31"/>
                    </a:solidFill>
                    <a:latin typeface="Helvetica" panose="020B0604020202020204" pitchFamily="34" charset="0"/>
                    <a:cs typeface="Helvetica" panose="020B0604020202020204" pitchFamily="34" charset="0"/>
                    <a:sym typeface="Helvetica Neue UltraLight"/>
                  </a:rPr>
                  <a:t>CRECIMIENTO</a:t>
                </a:r>
                <a:endParaRPr lang="es-ES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endParaRPr>
              </a:p>
            </p:txBody>
          </p:sp>
          <p:sp>
            <p:nvSpPr>
              <p:cNvPr id="54" name="Rectángulo redondeado 53"/>
              <p:cNvSpPr/>
              <p:nvPr/>
            </p:nvSpPr>
            <p:spPr>
              <a:xfrm>
                <a:off x="3748805" y="5586907"/>
                <a:ext cx="18706213" cy="2231922"/>
              </a:xfrm>
              <a:prstGeom prst="roundRect">
                <a:avLst/>
              </a:prstGeom>
              <a:noFill/>
              <a:ln w="50800">
                <a:solidFill>
                  <a:srgbClr val="C3C5C4"/>
                </a:solidFill>
                <a:prstDash val="sys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25417" hangingPunct="0"/>
                <a:endParaRPr lang="es-CO" sz="5599" kern="0" dirty="0">
                  <a:solidFill>
                    <a:srgbClr val="262E31"/>
                  </a:solidFill>
                  <a:latin typeface="Arial"/>
                  <a:sym typeface="Helvetica Neue UltraLight"/>
                </a:endParaRPr>
              </a:p>
            </p:txBody>
          </p:sp>
          <p:sp>
            <p:nvSpPr>
              <p:cNvPr id="55" name="Rectángulo: esquinas redondeadas 14">
                <a:extLst>
                  <a:ext uri="{FF2B5EF4-FFF2-40B4-BE49-F238E27FC236}">
                    <a16:creationId xmlns:a16="http://schemas.microsoft.com/office/drawing/2014/main" id="{C59BA8BA-9047-45C8-B534-52F03F112BA7}"/>
                  </a:ext>
                </a:extLst>
              </p:cNvPr>
              <p:cNvSpPr/>
              <p:nvPr/>
            </p:nvSpPr>
            <p:spPr>
              <a:xfrm>
                <a:off x="4364629" y="6093976"/>
                <a:ext cx="3996463" cy="1549719"/>
              </a:xfrm>
              <a:prstGeom prst="roundRect">
                <a:avLst/>
              </a:prstGeom>
              <a:solidFill>
                <a:srgbClr val="85BB3D"/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square" lIns="0" tIns="0" rIns="0" bIns="0" anchor="ctr" anchorCtr="0">
                <a:noAutofit/>
              </a:bodyPr>
              <a:lstStyle/>
              <a:p>
                <a:pPr algn="ctr" defTabSz="825417" hangingPunct="0"/>
                <a:r>
                  <a:rPr lang="es-CO" sz="2500" kern="0" dirty="0">
                    <a:solidFill>
                      <a:srgbClr val="262E31"/>
                    </a:solidFill>
                    <a:latin typeface="Helvetica" panose="020B0604020202020204" pitchFamily="34" charset="0"/>
                    <a:cs typeface="Helvetica" panose="020B0604020202020204" pitchFamily="34" charset="0"/>
                    <a:sym typeface="Helvetica Neue UltraLight"/>
                  </a:rPr>
                  <a:t>Mejorar la percepción     del cliente</a:t>
                </a:r>
              </a:p>
            </p:txBody>
          </p:sp>
          <p:sp>
            <p:nvSpPr>
              <p:cNvPr id="56" name="Rectángulo: esquinas redondeadas 15">
                <a:extLst>
                  <a:ext uri="{FF2B5EF4-FFF2-40B4-BE49-F238E27FC236}">
                    <a16:creationId xmlns:a16="http://schemas.microsoft.com/office/drawing/2014/main" id="{2E766B7C-CD04-4CB4-8998-DE3B8FCFCDB5}"/>
                  </a:ext>
                </a:extLst>
              </p:cNvPr>
              <p:cNvSpPr/>
              <p:nvPr/>
            </p:nvSpPr>
            <p:spPr>
              <a:xfrm>
                <a:off x="13406350" y="6079005"/>
                <a:ext cx="4003409" cy="1549719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square" lIns="0" tIns="0" rIns="0" bIns="0" anchor="ctr" anchorCtr="0">
                <a:noAutofit/>
              </a:bodyPr>
              <a:lstStyle/>
              <a:p>
                <a:pPr algn="ctr" defTabSz="825417" hangingPunct="0"/>
                <a:r>
                  <a:rPr lang="es-CO" sz="2500" kern="0" dirty="0">
                    <a:solidFill>
                      <a:srgbClr val="262E31"/>
                    </a:solidFill>
                    <a:latin typeface="Helvetica" panose="020B0604020202020204" pitchFamily="34" charset="0"/>
                    <a:cs typeface="Helvetica" panose="020B0604020202020204" pitchFamily="34" charset="0"/>
                    <a:sym typeface="Helvetica Neue UltraLight"/>
                  </a:rPr>
                  <a:t>Crecer los ingresos en cada uno de los segmentos de interés</a:t>
                </a:r>
              </a:p>
            </p:txBody>
          </p:sp>
          <p:sp>
            <p:nvSpPr>
              <p:cNvPr id="57" name="Rectángulo: esquinas redondeadas 16">
                <a:extLst>
                  <a:ext uri="{FF2B5EF4-FFF2-40B4-BE49-F238E27FC236}">
                    <a16:creationId xmlns:a16="http://schemas.microsoft.com/office/drawing/2014/main" id="{68C49593-2866-4E12-BA62-2146E776BADF}"/>
                  </a:ext>
                </a:extLst>
              </p:cNvPr>
              <p:cNvSpPr/>
              <p:nvPr/>
            </p:nvSpPr>
            <p:spPr>
              <a:xfrm>
                <a:off x="8844386" y="6097713"/>
                <a:ext cx="4082746" cy="1546073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square" lIns="0" tIns="0" rIns="0" bIns="0" anchor="ctr" anchorCtr="0">
                <a:noAutofit/>
              </a:bodyPr>
              <a:lstStyle/>
              <a:p>
                <a:pPr algn="ctr" defTabSz="825417" hangingPunct="0"/>
                <a:r>
                  <a:rPr lang="es-CO" sz="2500" kern="0" dirty="0">
                    <a:solidFill>
                      <a:srgbClr val="262E31"/>
                    </a:solidFill>
                    <a:latin typeface="Helvetica" panose="020B0604020202020204" pitchFamily="34" charset="0"/>
                    <a:cs typeface="Helvetica" panose="020B0604020202020204" pitchFamily="34" charset="0"/>
                    <a:sym typeface="Helvetica Neue UltraLight"/>
                  </a:rPr>
                  <a:t>Garantizar la   productividad de cada canal de comercialización</a:t>
                </a:r>
              </a:p>
            </p:txBody>
          </p:sp>
          <p:sp>
            <p:nvSpPr>
              <p:cNvPr id="58" name="Rectángulo: esquinas redondeadas 17">
                <a:extLst>
                  <a:ext uri="{FF2B5EF4-FFF2-40B4-BE49-F238E27FC236}">
                    <a16:creationId xmlns:a16="http://schemas.microsoft.com/office/drawing/2014/main" id="{EC0E09C6-08EB-4630-97EB-8C39653AFF8F}"/>
                  </a:ext>
                </a:extLst>
              </p:cNvPr>
              <p:cNvSpPr/>
              <p:nvPr/>
            </p:nvSpPr>
            <p:spPr>
              <a:xfrm>
                <a:off x="17888977" y="6082650"/>
                <a:ext cx="4083496" cy="1546073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square" lIns="0" tIns="0" rIns="0" bIns="0" anchor="ctr" anchorCtr="0">
                <a:noAutofit/>
              </a:bodyPr>
              <a:lstStyle/>
              <a:p>
                <a:pPr algn="ctr" defTabSz="825417" hangingPunct="0"/>
                <a:r>
                  <a:rPr lang="es-ES" sz="2500" kern="0" dirty="0">
                    <a:solidFill>
                      <a:srgbClr val="262E31"/>
                    </a:solidFill>
                    <a:latin typeface="Helvetica" panose="020B0604020202020204" pitchFamily="34" charset="0"/>
                    <a:cs typeface="Helvetica" panose="020B0604020202020204" pitchFamily="34" charset="0"/>
                    <a:sym typeface="Helvetica Neue UltraLight"/>
                  </a:rPr>
                  <a:t>Crecer el porcentaje de participación en el mercado asegurador</a:t>
                </a:r>
                <a:endParaRPr lang="es-CO" sz="2500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endParaRPr>
              </a:p>
            </p:txBody>
          </p:sp>
          <p:sp>
            <p:nvSpPr>
              <p:cNvPr id="59" name="CuadroTexto 31">
                <a:extLst>
                  <a:ext uri="{FF2B5EF4-FFF2-40B4-BE49-F238E27FC236}">
                    <a16:creationId xmlns:a16="http://schemas.microsoft.com/office/drawing/2014/main" id="{5364ABEA-3954-4910-92F8-4B5544FC195C}"/>
                  </a:ext>
                </a:extLst>
              </p:cNvPr>
              <p:cNvSpPr txBox="1"/>
              <p:nvPr/>
            </p:nvSpPr>
            <p:spPr>
              <a:xfrm>
                <a:off x="4512209" y="5697604"/>
                <a:ext cx="35344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25417" hangingPunct="0"/>
                <a:r>
                  <a:rPr lang="es-CO" b="1" kern="0" dirty="0">
                    <a:solidFill>
                      <a:srgbClr val="262E31"/>
                    </a:solidFill>
                    <a:latin typeface="Helvetica" panose="020B0604020202020204" pitchFamily="34" charset="0"/>
                    <a:cs typeface="Helvetica" panose="020B0604020202020204" pitchFamily="34" charset="0"/>
                    <a:sym typeface="Helvetica Neue UltraLight"/>
                  </a:rPr>
                  <a:t>PROPUESTA DE VALOR</a:t>
                </a:r>
                <a:endParaRPr lang="es-ES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endParaRPr>
              </a:p>
            </p:txBody>
          </p:sp>
          <p:sp>
            <p:nvSpPr>
              <p:cNvPr id="60" name="CuadroTexto 31">
                <a:extLst>
                  <a:ext uri="{FF2B5EF4-FFF2-40B4-BE49-F238E27FC236}">
                    <a16:creationId xmlns:a16="http://schemas.microsoft.com/office/drawing/2014/main" id="{5364ABEA-3954-4910-92F8-4B5544FC195C}"/>
                  </a:ext>
                </a:extLst>
              </p:cNvPr>
              <p:cNvSpPr txBox="1"/>
              <p:nvPr/>
            </p:nvSpPr>
            <p:spPr>
              <a:xfrm>
                <a:off x="8934838" y="5696260"/>
                <a:ext cx="225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25417" hangingPunct="0"/>
                <a:r>
                  <a:rPr lang="es-CO" b="1" kern="0" dirty="0">
                    <a:solidFill>
                      <a:srgbClr val="262E31"/>
                    </a:solidFill>
                    <a:latin typeface="Helvetica" panose="020B0604020202020204" pitchFamily="34" charset="0"/>
                    <a:cs typeface="Helvetica" panose="020B0604020202020204" pitchFamily="34" charset="0"/>
                    <a:sym typeface="Helvetica Neue UltraLight"/>
                  </a:rPr>
                  <a:t>CANALES</a:t>
                </a:r>
                <a:endParaRPr lang="es-ES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endParaRPr>
              </a:p>
            </p:txBody>
          </p:sp>
          <p:sp>
            <p:nvSpPr>
              <p:cNvPr id="61" name="CuadroTexto 31">
                <a:extLst>
                  <a:ext uri="{FF2B5EF4-FFF2-40B4-BE49-F238E27FC236}">
                    <a16:creationId xmlns:a16="http://schemas.microsoft.com/office/drawing/2014/main" id="{5364ABEA-3954-4910-92F8-4B5544FC195C}"/>
                  </a:ext>
                </a:extLst>
              </p:cNvPr>
              <p:cNvSpPr txBox="1"/>
              <p:nvPr/>
            </p:nvSpPr>
            <p:spPr>
              <a:xfrm>
                <a:off x="13505536" y="5697604"/>
                <a:ext cx="225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25417" hangingPunct="0"/>
                <a:r>
                  <a:rPr lang="es-CO" b="1" kern="0" dirty="0">
                    <a:solidFill>
                      <a:srgbClr val="262E31"/>
                    </a:solidFill>
                    <a:latin typeface="Helvetica" panose="020B0604020202020204" pitchFamily="34" charset="0"/>
                    <a:cs typeface="Helvetica" panose="020B0604020202020204" pitchFamily="34" charset="0"/>
                    <a:sym typeface="Helvetica Neue UltraLight"/>
                  </a:rPr>
                  <a:t>CLIENTES</a:t>
                </a:r>
                <a:endParaRPr lang="es-ES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endParaRPr>
              </a:p>
            </p:txBody>
          </p:sp>
          <p:sp>
            <p:nvSpPr>
              <p:cNvPr id="62" name="CuadroTexto 31">
                <a:extLst>
                  <a:ext uri="{FF2B5EF4-FFF2-40B4-BE49-F238E27FC236}">
                    <a16:creationId xmlns:a16="http://schemas.microsoft.com/office/drawing/2014/main" id="{5364ABEA-3954-4910-92F8-4B5544FC195C}"/>
                  </a:ext>
                </a:extLst>
              </p:cNvPr>
              <p:cNvSpPr txBox="1"/>
              <p:nvPr/>
            </p:nvSpPr>
            <p:spPr>
              <a:xfrm>
                <a:off x="17978275" y="5713580"/>
                <a:ext cx="225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25417" hangingPunct="0"/>
                <a:r>
                  <a:rPr lang="es-CO" b="1" kern="0" dirty="0">
                    <a:solidFill>
                      <a:srgbClr val="262E31"/>
                    </a:solidFill>
                    <a:latin typeface="Helvetica" panose="020B0604020202020204" pitchFamily="34" charset="0"/>
                    <a:cs typeface="Helvetica" panose="020B0604020202020204" pitchFamily="34" charset="0"/>
                    <a:sym typeface="Helvetica Neue UltraLight"/>
                  </a:rPr>
                  <a:t>MERCADO</a:t>
                </a:r>
                <a:endParaRPr lang="es-ES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endParaRPr>
              </a:p>
            </p:txBody>
          </p:sp>
          <p:sp>
            <p:nvSpPr>
              <p:cNvPr id="63" name="Rectángulo redondeado 62"/>
              <p:cNvSpPr/>
              <p:nvPr/>
            </p:nvSpPr>
            <p:spPr>
              <a:xfrm>
                <a:off x="3758584" y="8325898"/>
                <a:ext cx="18706213" cy="1501360"/>
              </a:xfrm>
              <a:prstGeom prst="roundRect">
                <a:avLst/>
              </a:prstGeom>
              <a:noFill/>
              <a:ln w="50800">
                <a:solidFill>
                  <a:srgbClr val="C3C5C4"/>
                </a:solidFill>
                <a:prstDash val="sys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25417" hangingPunct="0"/>
                <a:endParaRPr lang="es-CO" sz="5599" kern="0" dirty="0">
                  <a:solidFill>
                    <a:srgbClr val="262E31"/>
                  </a:solidFill>
                  <a:latin typeface="Arial"/>
                  <a:sym typeface="Helvetica Neue UltraLight"/>
                </a:endParaRPr>
              </a:p>
            </p:txBody>
          </p:sp>
          <p:sp>
            <p:nvSpPr>
              <p:cNvPr id="64" name="Rectángulo: esquinas redondeadas 18">
                <a:extLst>
                  <a:ext uri="{FF2B5EF4-FFF2-40B4-BE49-F238E27FC236}">
                    <a16:creationId xmlns:a16="http://schemas.microsoft.com/office/drawing/2014/main" id="{27F33441-9373-4AF9-B516-DF09B9A1368C}"/>
                  </a:ext>
                </a:extLst>
              </p:cNvPr>
              <p:cNvSpPr/>
              <p:nvPr/>
            </p:nvSpPr>
            <p:spPr>
              <a:xfrm>
                <a:off x="4936778" y="8559693"/>
                <a:ext cx="7387164" cy="1019845"/>
              </a:xfrm>
              <a:prstGeom prst="roundRect">
                <a:avLst/>
              </a:prstGeom>
              <a:solidFill>
                <a:srgbClr val="85BB3D"/>
              </a:solidFill>
              <a:ln w="9525" cap="flat" cmpd="sng" algn="ctr">
                <a:solidFill>
                  <a:srgbClr val="85BB3D"/>
                </a:solidFill>
                <a:prstDash val="solid"/>
              </a:ln>
              <a:effectLst/>
            </p:spPr>
            <p:txBody>
              <a:bodyPr wrap="square" lIns="0" tIns="0" rIns="0" bIns="0" anchor="ctr" anchorCtr="0">
                <a:noAutofit/>
              </a:bodyPr>
              <a:lstStyle/>
              <a:p>
                <a:pPr algn="ctr" defTabSz="457154">
                  <a:defRPr/>
                </a:pPr>
                <a:r>
                  <a:rPr lang="es-CO" sz="2500" dirty="0">
                    <a:solidFill>
                      <a:srgbClr val="262E31"/>
                    </a:solidFill>
                    <a:latin typeface="Helvetica" panose="020B0604020202020204" pitchFamily="34" charset="0"/>
                    <a:cs typeface="Helvetica" panose="020B0604020202020204" pitchFamily="34" charset="0"/>
                    <a:sym typeface="Helvetica Neue UltraLight"/>
                  </a:rPr>
                  <a:t>Hacer eficientes los procesos críticos</a:t>
                </a:r>
              </a:p>
            </p:txBody>
          </p:sp>
          <p:sp>
            <p:nvSpPr>
              <p:cNvPr id="65" name="Rectángulo: esquinas redondeadas 18">
                <a:extLst>
                  <a:ext uri="{FF2B5EF4-FFF2-40B4-BE49-F238E27FC236}">
                    <a16:creationId xmlns:a16="http://schemas.microsoft.com/office/drawing/2014/main" id="{8A7B704D-1E6A-4465-BB49-24C013DD343C}"/>
                  </a:ext>
                </a:extLst>
              </p:cNvPr>
              <p:cNvSpPr/>
              <p:nvPr/>
            </p:nvSpPr>
            <p:spPr>
              <a:xfrm>
                <a:off x="14009796" y="8580015"/>
                <a:ext cx="7387164" cy="1019843"/>
              </a:xfrm>
              <a:prstGeom prst="roundRect">
                <a:avLst/>
              </a:prstGeom>
              <a:solidFill>
                <a:srgbClr val="85BB3D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</a:ln>
              <a:effectLst/>
            </p:spPr>
            <p:txBody>
              <a:bodyPr wrap="square" lIns="0" tIns="0" rIns="0" bIns="0" anchor="ctr" anchorCtr="0">
                <a:noAutofit/>
              </a:bodyPr>
              <a:lstStyle/>
              <a:p>
                <a:pPr algn="ctr" defTabSz="457154">
                  <a:defRPr/>
                </a:pPr>
                <a:r>
                  <a:rPr lang="es-CO" sz="2500" dirty="0">
                    <a:solidFill>
                      <a:srgbClr val="262E31"/>
                    </a:solidFill>
                    <a:latin typeface="Helvetica" panose="020B0604020202020204" pitchFamily="34" charset="0"/>
                    <a:cs typeface="Helvetica" panose="020B0604020202020204" pitchFamily="34" charset="0"/>
                    <a:sym typeface="Helvetica Neue UltraLight"/>
                  </a:rPr>
                  <a:t>Asegurar la efectiva gestión de riesgos de la compañía</a:t>
                </a:r>
              </a:p>
            </p:txBody>
          </p:sp>
          <p:sp>
            <p:nvSpPr>
              <p:cNvPr id="66" name="CuadroTexto 31">
                <a:extLst>
                  <a:ext uri="{FF2B5EF4-FFF2-40B4-BE49-F238E27FC236}">
                    <a16:creationId xmlns:a16="http://schemas.microsoft.com/office/drawing/2014/main" id="{5364ABEA-3954-4910-92F8-4B5544FC195C}"/>
                  </a:ext>
                </a:extLst>
              </p:cNvPr>
              <p:cNvSpPr txBox="1"/>
              <p:nvPr/>
            </p:nvSpPr>
            <p:spPr>
              <a:xfrm>
                <a:off x="3911459" y="7991830"/>
                <a:ext cx="37894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25417" hangingPunct="0"/>
                <a:r>
                  <a:rPr lang="es-CO" b="1" kern="0" dirty="0">
                    <a:solidFill>
                      <a:srgbClr val="262E31"/>
                    </a:solidFill>
                    <a:latin typeface="Helvetica" panose="020B0604020202020204" pitchFamily="34" charset="0"/>
                    <a:cs typeface="Helvetica" panose="020B0604020202020204" pitchFamily="34" charset="0"/>
                    <a:sym typeface="Helvetica Neue UltraLight"/>
                  </a:rPr>
                  <a:t>PROCESOS Y RIESGOS</a:t>
                </a:r>
                <a:endParaRPr lang="es-ES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endParaRPr>
              </a:p>
            </p:txBody>
          </p:sp>
          <p:sp>
            <p:nvSpPr>
              <p:cNvPr id="67" name="Rectángulo redondeado 66"/>
              <p:cNvSpPr/>
              <p:nvPr/>
            </p:nvSpPr>
            <p:spPr>
              <a:xfrm>
                <a:off x="3758584" y="10189293"/>
                <a:ext cx="18706213" cy="2231922"/>
              </a:xfrm>
              <a:prstGeom prst="roundRect">
                <a:avLst/>
              </a:prstGeom>
              <a:noFill/>
              <a:ln w="50800">
                <a:solidFill>
                  <a:srgbClr val="C3C5C4"/>
                </a:solidFill>
                <a:prstDash val="sys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25417" hangingPunct="0"/>
                <a:endParaRPr lang="es-CO" sz="5599" kern="0" dirty="0">
                  <a:solidFill>
                    <a:srgbClr val="262E31"/>
                  </a:solidFill>
                  <a:latin typeface="Arial"/>
                  <a:sym typeface="Helvetica Neue UltraLight"/>
                </a:endParaRPr>
              </a:p>
            </p:txBody>
          </p:sp>
          <p:sp>
            <p:nvSpPr>
              <p:cNvPr id="68" name="Rectángulo: esquinas redondeadas 19">
                <a:extLst>
                  <a:ext uri="{FF2B5EF4-FFF2-40B4-BE49-F238E27FC236}">
                    <a16:creationId xmlns:a16="http://schemas.microsoft.com/office/drawing/2014/main" id="{26A44256-14DF-4352-A6C6-D14C4BD0C0F0}"/>
                  </a:ext>
                </a:extLst>
              </p:cNvPr>
              <p:cNvSpPr/>
              <p:nvPr/>
            </p:nvSpPr>
            <p:spPr>
              <a:xfrm>
                <a:off x="4364629" y="10625192"/>
                <a:ext cx="5867213" cy="1610323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anchor="ctr" anchorCtr="0">
                <a:noAutofit/>
              </a:bodyPr>
              <a:lstStyle/>
              <a:p>
                <a:pPr algn="ctr" defTabSz="457154">
                  <a:defRPr/>
                </a:pPr>
                <a:r>
                  <a:rPr lang="es-ES" sz="2500" dirty="0">
                    <a:solidFill>
                      <a:srgbClr val="262E31"/>
                    </a:solidFill>
                    <a:latin typeface="Helvetica" panose="020B0604020202020204" pitchFamily="34" charset="0"/>
                    <a:cs typeface="Helvetica" panose="020B0604020202020204" pitchFamily="34" charset="0"/>
                    <a:sym typeface="Helvetica Neue UltraLight"/>
                  </a:rPr>
                  <a:t>Transformación cultura</a:t>
                </a:r>
              </a:p>
            </p:txBody>
          </p:sp>
          <p:sp>
            <p:nvSpPr>
              <p:cNvPr id="69" name="Rectángulo: esquinas redondeadas 20">
                <a:extLst>
                  <a:ext uri="{FF2B5EF4-FFF2-40B4-BE49-F238E27FC236}">
                    <a16:creationId xmlns:a16="http://schemas.microsoft.com/office/drawing/2014/main" id="{E286B743-8A8D-4BAE-B700-39F968312DFA}"/>
                  </a:ext>
                </a:extLst>
              </p:cNvPr>
              <p:cNvSpPr/>
              <p:nvPr/>
            </p:nvSpPr>
            <p:spPr>
              <a:xfrm>
                <a:off x="10726409" y="10604861"/>
                <a:ext cx="5396606" cy="1610323"/>
              </a:xfrm>
              <a:prstGeom prst="roundRect">
                <a:avLst/>
              </a:prstGeom>
              <a:solidFill>
                <a:srgbClr val="85BB3D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anchor="ctr" anchorCtr="0">
                <a:noAutofit/>
              </a:bodyPr>
              <a:lstStyle/>
              <a:p>
                <a:pPr algn="ctr" defTabSz="457154">
                  <a:defRPr/>
                </a:pPr>
                <a:r>
                  <a:rPr lang="es-CO" sz="2500" dirty="0">
                    <a:solidFill>
                      <a:srgbClr val="262E31"/>
                    </a:solidFill>
                    <a:latin typeface="Helvetica" panose="020B0604020202020204" pitchFamily="34" charset="0"/>
                    <a:cs typeface="Helvetica" panose="020B0604020202020204" pitchFamily="34" charset="0"/>
                    <a:sym typeface="Helvetica Neue UltraLight"/>
                  </a:rPr>
                  <a:t>Lograr un mayor desarrollo tecnológico</a:t>
                </a:r>
              </a:p>
            </p:txBody>
          </p:sp>
          <p:sp>
            <p:nvSpPr>
              <p:cNvPr id="70" name="Rectángulo: esquinas redondeadas 20">
                <a:extLst>
                  <a:ext uri="{FF2B5EF4-FFF2-40B4-BE49-F238E27FC236}">
                    <a16:creationId xmlns:a16="http://schemas.microsoft.com/office/drawing/2014/main" id="{E286B743-8A8D-4BAE-B700-39F968312DFA}"/>
                  </a:ext>
                </a:extLst>
              </p:cNvPr>
              <p:cNvSpPr/>
              <p:nvPr/>
            </p:nvSpPr>
            <p:spPr>
              <a:xfrm>
                <a:off x="16595603" y="10559517"/>
                <a:ext cx="5396606" cy="1610323"/>
              </a:xfrm>
              <a:prstGeom prst="roundRect">
                <a:avLst/>
              </a:prstGeom>
              <a:solidFill>
                <a:srgbClr val="85BB3D"/>
              </a:solidFill>
              <a:ln w="9525" cap="flat" cmpd="sng" algn="ctr">
                <a:solidFill>
                  <a:srgbClr val="85BB3D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anchor="ctr" anchorCtr="0">
                <a:noAutofit/>
              </a:bodyPr>
              <a:lstStyle/>
              <a:p>
                <a:pPr algn="ctr" defTabSz="457154">
                  <a:defRPr/>
                </a:pPr>
                <a:r>
                  <a:rPr lang="es-CO" sz="2500" dirty="0">
                    <a:solidFill>
                      <a:srgbClr val="262E31"/>
                    </a:solidFill>
                    <a:latin typeface="Helvetica" panose="020B0604020202020204" pitchFamily="34" charset="0"/>
                    <a:cs typeface="Helvetica" panose="020B0604020202020204" pitchFamily="34" charset="0"/>
                    <a:sym typeface="Helvetica Neue UltraLight"/>
                  </a:rPr>
                  <a:t>Transformación Digital</a:t>
                </a:r>
              </a:p>
            </p:txBody>
          </p:sp>
          <p:sp>
            <p:nvSpPr>
              <p:cNvPr id="71" name="CuadroTexto 31">
                <a:extLst>
                  <a:ext uri="{FF2B5EF4-FFF2-40B4-BE49-F238E27FC236}">
                    <a16:creationId xmlns:a16="http://schemas.microsoft.com/office/drawing/2014/main" id="{5364ABEA-3954-4910-92F8-4B5544FC195C}"/>
                  </a:ext>
                </a:extLst>
              </p:cNvPr>
              <p:cNvSpPr txBox="1"/>
              <p:nvPr/>
            </p:nvSpPr>
            <p:spPr>
              <a:xfrm>
                <a:off x="4408451" y="10279717"/>
                <a:ext cx="67039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154"/>
                <a:r>
                  <a:rPr lang="es-CO" b="1" dirty="0">
                    <a:solidFill>
                      <a:srgbClr val="262E31"/>
                    </a:solidFill>
                    <a:latin typeface="Helvetica" panose="020B0604020202020204" pitchFamily="34" charset="0"/>
                    <a:cs typeface="Helvetica" panose="020B0604020202020204" pitchFamily="34" charset="0"/>
                    <a:sym typeface="Helvetica Neue UltraLight"/>
                  </a:rPr>
                  <a:t>TALENTO HUMANO Y CULTURA ORGANIZACIONAL</a:t>
                </a:r>
                <a:endParaRPr lang="es-ES" b="1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endParaRPr>
              </a:p>
            </p:txBody>
          </p:sp>
          <p:sp>
            <p:nvSpPr>
              <p:cNvPr id="72" name="CuadroTexto 31">
                <a:extLst>
                  <a:ext uri="{FF2B5EF4-FFF2-40B4-BE49-F238E27FC236}">
                    <a16:creationId xmlns:a16="http://schemas.microsoft.com/office/drawing/2014/main" id="{5364ABEA-3954-4910-92F8-4B5544FC195C}"/>
                  </a:ext>
                </a:extLst>
              </p:cNvPr>
              <p:cNvSpPr txBox="1"/>
              <p:nvPr/>
            </p:nvSpPr>
            <p:spPr>
              <a:xfrm>
                <a:off x="11021871" y="10237000"/>
                <a:ext cx="45687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154"/>
                <a:r>
                  <a:rPr lang="es-CO" b="1" dirty="0">
                    <a:solidFill>
                      <a:srgbClr val="262E31"/>
                    </a:solidFill>
                    <a:latin typeface="Helvetica" panose="020B0604020202020204" pitchFamily="34" charset="0"/>
                    <a:cs typeface="Helvetica" panose="020B0604020202020204" pitchFamily="34" charset="0"/>
                    <a:sym typeface="Helvetica Neue UltraLight"/>
                  </a:rPr>
                  <a:t>INNOVACIÓN Y TECNOLOGÍA</a:t>
                </a:r>
                <a:endParaRPr lang="es-ES" b="1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endParaRPr>
              </a:p>
            </p:txBody>
          </p:sp>
          <p:sp>
            <p:nvSpPr>
              <p:cNvPr id="73" name="Abrir corchete 72"/>
              <p:cNvSpPr/>
              <p:nvPr/>
            </p:nvSpPr>
            <p:spPr>
              <a:xfrm flipH="1">
                <a:off x="22430861" y="3118710"/>
                <a:ext cx="170121" cy="2147777"/>
              </a:xfrm>
              <a:prstGeom prst="leftBracket">
                <a:avLst/>
              </a:prstGeom>
              <a:ln w="57150">
                <a:solidFill>
                  <a:srgbClr val="85BB3D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rot="0" spcFirstLastPara="1" vertOverflow="overflow" horzOverflow="overflow" vert="horz" wrap="square" lIns="91433" tIns="45716" rIns="91433" bIns="45716" numCol="1" spcCol="38100" rtlCol="0" anchor="t">
                <a:noAutofit/>
              </a:bodyPr>
              <a:lstStyle/>
              <a:p>
                <a:pPr defTabSz="914309" latinLnBrk="1" hangingPunct="0"/>
                <a:endParaRPr lang="es-CO" kern="0" dirty="0">
                  <a:solidFill>
                    <a:srgbClr val="000000"/>
                  </a:solidFill>
                  <a:latin typeface="Arial"/>
                  <a:sym typeface="Helvetica Neue UltraLight"/>
                </a:endParaRPr>
              </a:p>
            </p:txBody>
          </p:sp>
          <p:sp>
            <p:nvSpPr>
              <p:cNvPr id="74" name="Abrir corchete 73"/>
              <p:cNvSpPr/>
              <p:nvPr/>
            </p:nvSpPr>
            <p:spPr>
              <a:xfrm flipH="1">
                <a:off x="22464797" y="5628522"/>
                <a:ext cx="170121" cy="2147777"/>
              </a:xfrm>
              <a:prstGeom prst="leftBracket">
                <a:avLst/>
              </a:prstGeom>
              <a:ln w="57150">
                <a:solidFill>
                  <a:srgbClr val="85BB3D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rot="0" spcFirstLastPara="1" vertOverflow="overflow" horzOverflow="overflow" vert="horz" wrap="square" lIns="91433" tIns="45716" rIns="91433" bIns="45716" numCol="1" spcCol="38100" rtlCol="0" anchor="t">
                <a:noAutofit/>
              </a:bodyPr>
              <a:lstStyle/>
              <a:p>
                <a:pPr defTabSz="914309" latinLnBrk="1" hangingPunct="0"/>
                <a:endParaRPr lang="es-CO" kern="0" dirty="0">
                  <a:solidFill>
                    <a:srgbClr val="000000"/>
                  </a:solidFill>
                  <a:latin typeface="Arial"/>
                  <a:sym typeface="Helvetica Neue UltraLight"/>
                </a:endParaRPr>
              </a:p>
            </p:txBody>
          </p:sp>
          <p:sp>
            <p:nvSpPr>
              <p:cNvPr id="75" name="Abrir corchete 74"/>
              <p:cNvSpPr/>
              <p:nvPr/>
            </p:nvSpPr>
            <p:spPr>
              <a:xfrm flipH="1">
                <a:off x="22483081" y="8158758"/>
                <a:ext cx="179900" cy="1821713"/>
              </a:xfrm>
              <a:prstGeom prst="leftBracket">
                <a:avLst/>
              </a:prstGeom>
              <a:ln w="57150">
                <a:solidFill>
                  <a:srgbClr val="85BB3D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rot="0" spcFirstLastPara="1" vertOverflow="overflow" horzOverflow="overflow" vert="horz" wrap="square" lIns="91433" tIns="45716" rIns="91433" bIns="45716" numCol="1" spcCol="38100" rtlCol="0" anchor="t">
                <a:noAutofit/>
              </a:bodyPr>
              <a:lstStyle/>
              <a:p>
                <a:pPr defTabSz="914309" latinLnBrk="1" hangingPunct="0"/>
                <a:endParaRPr lang="es-CO" kern="0" dirty="0">
                  <a:solidFill>
                    <a:srgbClr val="000000"/>
                  </a:solidFill>
                  <a:latin typeface="Arial"/>
                  <a:sym typeface="Helvetica Neue UltraLight"/>
                </a:endParaRPr>
              </a:p>
            </p:txBody>
          </p:sp>
          <p:sp>
            <p:nvSpPr>
              <p:cNvPr id="76" name="Abrir corchete 75"/>
              <p:cNvSpPr/>
              <p:nvPr/>
            </p:nvSpPr>
            <p:spPr>
              <a:xfrm flipH="1">
                <a:off x="22487970" y="10189293"/>
                <a:ext cx="170121" cy="2147777"/>
              </a:xfrm>
              <a:prstGeom prst="leftBracket">
                <a:avLst/>
              </a:prstGeom>
              <a:ln w="57150">
                <a:solidFill>
                  <a:srgbClr val="85BB3D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rot="0" spcFirstLastPara="1" vertOverflow="overflow" horzOverflow="overflow" vert="horz" wrap="square" lIns="91433" tIns="45716" rIns="91433" bIns="45716" numCol="1" spcCol="38100" rtlCol="0" anchor="t">
                <a:noAutofit/>
              </a:bodyPr>
              <a:lstStyle/>
              <a:p>
                <a:pPr defTabSz="914309" latinLnBrk="1" hangingPunct="0"/>
                <a:endParaRPr lang="es-CO" kern="0" dirty="0">
                  <a:solidFill>
                    <a:srgbClr val="000000"/>
                  </a:solidFill>
                  <a:latin typeface="Arial"/>
                  <a:sym typeface="Helvetica Neue UltraLight"/>
                </a:endParaRPr>
              </a:p>
            </p:txBody>
          </p:sp>
          <p:cxnSp>
            <p:nvCxnSpPr>
              <p:cNvPr id="77" name="Conector curvado 76"/>
              <p:cNvCxnSpPr>
                <a:stCxn id="49" idx="3"/>
                <a:endCxn id="48" idx="1"/>
              </p:cNvCxnSpPr>
              <p:nvPr/>
            </p:nvCxnSpPr>
            <p:spPr>
              <a:xfrm flipV="1">
                <a:off x="9389026" y="3365982"/>
                <a:ext cx="1387848" cy="829038"/>
              </a:xfrm>
              <a:prstGeom prst="curvedConnector3">
                <a:avLst/>
              </a:prstGeom>
              <a:ln w="57150">
                <a:solidFill>
                  <a:srgbClr val="85BB3D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ector curvado 77"/>
              <p:cNvCxnSpPr>
                <a:stCxn id="50" idx="1"/>
                <a:endCxn id="48" idx="3"/>
              </p:cNvCxnSpPr>
              <p:nvPr/>
            </p:nvCxnSpPr>
            <p:spPr>
              <a:xfrm rot="10800000">
                <a:off x="15446510" y="3365982"/>
                <a:ext cx="1344131" cy="773058"/>
              </a:xfrm>
              <a:prstGeom prst="curvedConnector3">
                <a:avLst/>
              </a:prstGeom>
              <a:ln w="57150">
                <a:solidFill>
                  <a:srgbClr val="85BB3D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Flecha curvada hacia la derecha 78"/>
              <p:cNvSpPr/>
              <p:nvPr/>
            </p:nvSpPr>
            <p:spPr>
              <a:xfrm rot="10800000">
                <a:off x="22639245" y="3858512"/>
                <a:ext cx="655376" cy="2411540"/>
              </a:xfrm>
              <a:prstGeom prst="curvedRightArrow">
                <a:avLst>
                  <a:gd name="adj1" fmla="val 30781"/>
                  <a:gd name="adj2" fmla="val 84342"/>
                  <a:gd name="adj3" fmla="val 19835"/>
                </a:avLst>
              </a:prstGeom>
              <a:solidFill>
                <a:srgbClr val="85BB3D"/>
              </a:solidFill>
              <a:ln>
                <a:solidFill>
                  <a:srgbClr val="85B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25417" hangingPunct="0"/>
                <a:endParaRPr lang="es-CO" sz="5599" kern="0" dirty="0">
                  <a:solidFill>
                    <a:srgbClr val="262E31"/>
                  </a:solidFill>
                  <a:latin typeface="Arial"/>
                  <a:sym typeface="Helvetica Neue UltraLight"/>
                </a:endParaRPr>
              </a:p>
            </p:txBody>
          </p:sp>
          <p:sp>
            <p:nvSpPr>
              <p:cNvPr id="80" name="Flecha curvada hacia la derecha 79"/>
              <p:cNvSpPr/>
              <p:nvPr/>
            </p:nvSpPr>
            <p:spPr>
              <a:xfrm rot="10800000">
                <a:off x="22664645" y="6525512"/>
                <a:ext cx="655376" cy="2411540"/>
              </a:xfrm>
              <a:prstGeom prst="curvedRightArrow">
                <a:avLst>
                  <a:gd name="adj1" fmla="val 30781"/>
                  <a:gd name="adj2" fmla="val 84342"/>
                  <a:gd name="adj3" fmla="val 19835"/>
                </a:avLst>
              </a:prstGeom>
              <a:solidFill>
                <a:srgbClr val="85BB3D"/>
              </a:solidFill>
              <a:ln>
                <a:solidFill>
                  <a:srgbClr val="85B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25417" hangingPunct="0"/>
                <a:endParaRPr lang="es-CO" sz="5599" kern="0" dirty="0">
                  <a:solidFill>
                    <a:srgbClr val="262E31"/>
                  </a:solidFill>
                  <a:latin typeface="Arial"/>
                  <a:sym typeface="Helvetica Neue UltraLight"/>
                </a:endParaRPr>
              </a:p>
            </p:txBody>
          </p:sp>
          <p:sp>
            <p:nvSpPr>
              <p:cNvPr id="81" name="Flecha curvada hacia la derecha 80"/>
              <p:cNvSpPr/>
              <p:nvPr/>
            </p:nvSpPr>
            <p:spPr>
              <a:xfrm rot="10800000">
                <a:off x="22690045" y="9065512"/>
                <a:ext cx="655376" cy="2411540"/>
              </a:xfrm>
              <a:prstGeom prst="curvedRightArrow">
                <a:avLst>
                  <a:gd name="adj1" fmla="val 30781"/>
                  <a:gd name="adj2" fmla="val 84342"/>
                  <a:gd name="adj3" fmla="val 19835"/>
                </a:avLst>
              </a:prstGeom>
              <a:solidFill>
                <a:srgbClr val="85BB3D"/>
              </a:solidFill>
              <a:ln>
                <a:solidFill>
                  <a:srgbClr val="85B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25417" hangingPunct="0"/>
                <a:endParaRPr lang="es-CO" sz="5599" kern="0" dirty="0">
                  <a:solidFill>
                    <a:srgbClr val="262E31"/>
                  </a:solidFill>
                  <a:latin typeface="Arial"/>
                  <a:sym typeface="Helvetica Neue UltraLight"/>
                </a:endParaRPr>
              </a:p>
            </p:txBody>
          </p:sp>
        </p:grpSp>
        <p:grpSp>
          <p:nvGrpSpPr>
            <p:cNvPr id="9" name="Grupo 8"/>
            <p:cNvGrpSpPr/>
            <p:nvPr/>
          </p:nvGrpSpPr>
          <p:grpSpPr>
            <a:xfrm>
              <a:off x="10603771" y="2625668"/>
              <a:ext cx="682374" cy="468766"/>
              <a:chOff x="11453672" y="4275240"/>
              <a:chExt cx="682418" cy="1469361"/>
            </a:xfrm>
          </p:grpSpPr>
          <p:sp>
            <p:nvSpPr>
              <p:cNvPr id="38" name="Elipse 37"/>
              <p:cNvSpPr/>
              <p:nvPr/>
            </p:nvSpPr>
            <p:spPr>
              <a:xfrm>
                <a:off x="11453672" y="4275240"/>
                <a:ext cx="682418" cy="1469361"/>
              </a:xfrm>
              <a:prstGeom prst="ellipse">
                <a:avLst/>
              </a:prstGeom>
              <a:solidFill>
                <a:schemeClr val="bg1"/>
              </a:solidFill>
              <a:ln w="12700" cap="flat">
                <a:solidFill>
                  <a:schemeClr val="bg1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797" tIns="50797" rIns="50797" bIns="50797" numCol="1" spcCol="38100" rtlCol="0" anchor="ctr">
                <a:spAutoFit/>
              </a:bodyPr>
              <a:lstStyle/>
              <a:p>
                <a:pPr algn="ctr" defTabSz="584142" hangingPunct="0"/>
                <a:endParaRPr lang="es-CO" sz="4000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Helvetica Neue UltraLight"/>
                  <a:ea typeface="Helvetica Neue UltraLight"/>
                  <a:cs typeface="Helvetica Neue UltraLight"/>
                  <a:sym typeface="Helvetica Neue UltraLight"/>
                </a:endParaRPr>
              </a:p>
            </p:txBody>
          </p:sp>
          <p:sp>
            <p:nvSpPr>
              <p:cNvPr id="39" name="Flecha arriba 38"/>
              <p:cNvSpPr/>
              <p:nvPr/>
            </p:nvSpPr>
            <p:spPr>
              <a:xfrm>
                <a:off x="11539922" y="4368163"/>
                <a:ext cx="494567" cy="1216721"/>
              </a:xfrm>
              <a:prstGeom prst="upArrow">
                <a:avLst/>
              </a:prstGeom>
              <a:solidFill>
                <a:srgbClr val="85BB3D"/>
              </a:solidFill>
              <a:ln w="12700" cap="flat">
                <a:solidFill>
                  <a:schemeClr val="bg1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797" tIns="50797" rIns="50797" bIns="50797" numCol="1" spcCol="38100" rtlCol="0" anchor="ctr">
                <a:spAutoFit/>
              </a:bodyPr>
              <a:lstStyle/>
              <a:p>
                <a:pPr algn="ctr" defTabSz="584142" hangingPunct="0"/>
                <a:endParaRPr lang="es-CO" sz="4000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Helvetica Neue UltraLight"/>
                  <a:ea typeface="Helvetica Neue UltraLight"/>
                  <a:cs typeface="Helvetica Neue UltraLight"/>
                  <a:sym typeface="Helvetica Neue UltraLight"/>
                </a:endParaRPr>
              </a:p>
            </p:txBody>
          </p:sp>
        </p:grpSp>
        <p:grpSp>
          <p:nvGrpSpPr>
            <p:cNvPr id="10" name="Grupo 9"/>
            <p:cNvGrpSpPr/>
            <p:nvPr/>
          </p:nvGrpSpPr>
          <p:grpSpPr>
            <a:xfrm>
              <a:off x="16578402" y="3385685"/>
              <a:ext cx="682374" cy="468766"/>
              <a:chOff x="11453672" y="4275240"/>
              <a:chExt cx="682418" cy="1469361"/>
            </a:xfrm>
          </p:grpSpPr>
          <p:sp>
            <p:nvSpPr>
              <p:cNvPr id="36" name="Elipse 35"/>
              <p:cNvSpPr/>
              <p:nvPr/>
            </p:nvSpPr>
            <p:spPr>
              <a:xfrm>
                <a:off x="11453672" y="4275240"/>
                <a:ext cx="682418" cy="1469361"/>
              </a:xfrm>
              <a:prstGeom prst="ellipse">
                <a:avLst/>
              </a:prstGeom>
              <a:solidFill>
                <a:schemeClr val="bg1"/>
              </a:solidFill>
              <a:ln w="12700" cap="flat">
                <a:solidFill>
                  <a:schemeClr val="bg1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797" tIns="50797" rIns="50797" bIns="50797" numCol="1" spcCol="38100" rtlCol="0" anchor="ctr">
                <a:spAutoFit/>
              </a:bodyPr>
              <a:lstStyle/>
              <a:p>
                <a:pPr algn="ctr" defTabSz="584142" hangingPunct="0"/>
                <a:endParaRPr lang="es-CO" sz="4000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Helvetica Neue UltraLight"/>
                  <a:ea typeface="Helvetica Neue UltraLight"/>
                  <a:cs typeface="Helvetica Neue UltraLight"/>
                  <a:sym typeface="Helvetica Neue UltraLight"/>
                </a:endParaRPr>
              </a:p>
            </p:txBody>
          </p:sp>
          <p:sp>
            <p:nvSpPr>
              <p:cNvPr id="37" name="Flecha arriba 36"/>
              <p:cNvSpPr/>
              <p:nvPr/>
            </p:nvSpPr>
            <p:spPr>
              <a:xfrm>
                <a:off x="11539922" y="4368163"/>
                <a:ext cx="494567" cy="1216721"/>
              </a:xfrm>
              <a:prstGeom prst="upArrow">
                <a:avLst/>
              </a:prstGeom>
              <a:solidFill>
                <a:srgbClr val="85BB3D"/>
              </a:solidFill>
              <a:ln w="12700" cap="flat">
                <a:solidFill>
                  <a:schemeClr val="bg1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797" tIns="50797" rIns="50797" bIns="50797" numCol="1" spcCol="38100" rtlCol="0" anchor="ctr">
                <a:spAutoFit/>
              </a:bodyPr>
              <a:lstStyle/>
              <a:p>
                <a:pPr algn="ctr" defTabSz="584142" hangingPunct="0"/>
                <a:endParaRPr lang="es-CO" sz="4000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Helvetica Neue UltraLight"/>
                  <a:ea typeface="Helvetica Neue UltraLight"/>
                  <a:cs typeface="Helvetica Neue UltraLight"/>
                  <a:sym typeface="Helvetica Neue UltraLight"/>
                </a:endParaRPr>
              </a:p>
            </p:txBody>
          </p:sp>
        </p:grpSp>
        <p:grpSp>
          <p:nvGrpSpPr>
            <p:cNvPr id="12" name="Grupo 11"/>
            <p:cNvGrpSpPr/>
            <p:nvPr/>
          </p:nvGrpSpPr>
          <p:grpSpPr>
            <a:xfrm>
              <a:off x="13853537" y="8490345"/>
              <a:ext cx="682374" cy="468766"/>
              <a:chOff x="11453672" y="4275240"/>
              <a:chExt cx="682418" cy="1469361"/>
            </a:xfrm>
          </p:grpSpPr>
          <p:sp>
            <p:nvSpPr>
              <p:cNvPr id="34" name="Elipse 33"/>
              <p:cNvSpPr/>
              <p:nvPr/>
            </p:nvSpPr>
            <p:spPr>
              <a:xfrm>
                <a:off x="11453672" y="4275240"/>
                <a:ext cx="682418" cy="1469361"/>
              </a:xfrm>
              <a:prstGeom prst="ellipse">
                <a:avLst/>
              </a:prstGeom>
              <a:solidFill>
                <a:schemeClr val="bg1"/>
              </a:solidFill>
              <a:ln w="12700" cap="flat">
                <a:solidFill>
                  <a:schemeClr val="bg1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797" tIns="50797" rIns="50797" bIns="50797" numCol="1" spcCol="38100" rtlCol="0" anchor="ctr">
                <a:spAutoFit/>
              </a:bodyPr>
              <a:lstStyle/>
              <a:p>
                <a:pPr algn="ctr" defTabSz="584142" hangingPunct="0"/>
                <a:endParaRPr lang="es-CO" sz="4000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Helvetica Neue UltraLight"/>
                  <a:ea typeface="Helvetica Neue UltraLight"/>
                  <a:cs typeface="Helvetica Neue UltraLight"/>
                  <a:sym typeface="Helvetica Neue UltraLight"/>
                </a:endParaRPr>
              </a:p>
            </p:txBody>
          </p:sp>
          <p:sp>
            <p:nvSpPr>
              <p:cNvPr id="35" name="Flecha arriba 34"/>
              <p:cNvSpPr/>
              <p:nvPr/>
            </p:nvSpPr>
            <p:spPr>
              <a:xfrm>
                <a:off x="11539922" y="4368163"/>
                <a:ext cx="494567" cy="1216721"/>
              </a:xfrm>
              <a:prstGeom prst="upArrow">
                <a:avLst/>
              </a:prstGeom>
              <a:solidFill>
                <a:srgbClr val="85BB3D"/>
              </a:solidFill>
              <a:ln w="12700" cap="flat">
                <a:solidFill>
                  <a:schemeClr val="bg1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797" tIns="50797" rIns="50797" bIns="50797" numCol="1" spcCol="38100" rtlCol="0" anchor="ctr">
                <a:spAutoFit/>
              </a:bodyPr>
              <a:lstStyle/>
              <a:p>
                <a:pPr algn="ctr" defTabSz="584142" hangingPunct="0"/>
                <a:endParaRPr lang="es-CO" sz="4000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Helvetica Neue UltraLight"/>
                  <a:ea typeface="Helvetica Neue UltraLight"/>
                  <a:cs typeface="Helvetica Neue UltraLight"/>
                  <a:sym typeface="Helvetica Neue UltraLight"/>
                </a:endParaRPr>
              </a:p>
            </p:txBody>
          </p:sp>
        </p:grpSp>
        <p:grpSp>
          <p:nvGrpSpPr>
            <p:cNvPr id="13" name="Grupo 12"/>
            <p:cNvGrpSpPr/>
            <p:nvPr/>
          </p:nvGrpSpPr>
          <p:grpSpPr>
            <a:xfrm>
              <a:off x="4716759" y="8456695"/>
              <a:ext cx="682374" cy="468766"/>
              <a:chOff x="11453672" y="4275240"/>
              <a:chExt cx="682418" cy="1469361"/>
            </a:xfrm>
          </p:grpSpPr>
          <p:sp>
            <p:nvSpPr>
              <p:cNvPr id="32" name="Elipse 31"/>
              <p:cNvSpPr/>
              <p:nvPr/>
            </p:nvSpPr>
            <p:spPr>
              <a:xfrm>
                <a:off x="11453672" y="4275240"/>
                <a:ext cx="682418" cy="1469361"/>
              </a:xfrm>
              <a:prstGeom prst="ellipse">
                <a:avLst/>
              </a:prstGeom>
              <a:solidFill>
                <a:schemeClr val="bg1"/>
              </a:solidFill>
              <a:ln w="12700" cap="flat">
                <a:solidFill>
                  <a:schemeClr val="bg1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797" tIns="50797" rIns="50797" bIns="50797" numCol="1" spcCol="38100" rtlCol="0" anchor="ctr">
                <a:spAutoFit/>
              </a:bodyPr>
              <a:lstStyle/>
              <a:p>
                <a:pPr algn="ctr" defTabSz="584142" hangingPunct="0"/>
                <a:endParaRPr lang="es-CO" sz="4000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Helvetica Neue UltraLight"/>
                  <a:ea typeface="Helvetica Neue UltraLight"/>
                  <a:cs typeface="Helvetica Neue UltraLight"/>
                  <a:sym typeface="Helvetica Neue UltraLight"/>
                </a:endParaRPr>
              </a:p>
            </p:txBody>
          </p:sp>
          <p:sp>
            <p:nvSpPr>
              <p:cNvPr id="33" name="Flecha arriba 32"/>
              <p:cNvSpPr/>
              <p:nvPr/>
            </p:nvSpPr>
            <p:spPr>
              <a:xfrm>
                <a:off x="11539922" y="4368163"/>
                <a:ext cx="494567" cy="1216721"/>
              </a:xfrm>
              <a:prstGeom prst="upArrow">
                <a:avLst/>
              </a:prstGeom>
              <a:solidFill>
                <a:srgbClr val="85BB3D"/>
              </a:solidFill>
              <a:ln w="12700" cap="flat">
                <a:solidFill>
                  <a:schemeClr val="bg1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797" tIns="50797" rIns="50797" bIns="50797" numCol="1" spcCol="38100" rtlCol="0" anchor="ctr">
                <a:spAutoFit/>
              </a:bodyPr>
              <a:lstStyle/>
              <a:p>
                <a:pPr algn="ctr" defTabSz="584142" hangingPunct="0"/>
                <a:endParaRPr lang="es-CO" sz="4000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Helvetica Neue UltraLight"/>
                  <a:ea typeface="Helvetica Neue UltraLight"/>
                  <a:cs typeface="Helvetica Neue UltraLight"/>
                  <a:sym typeface="Helvetica Neue UltraLight"/>
                </a:endParaRPr>
              </a:p>
            </p:txBody>
          </p:sp>
        </p:grpSp>
        <p:sp>
          <p:nvSpPr>
            <p:cNvPr id="14" name="Rectángulo redondeado 13"/>
            <p:cNvSpPr/>
            <p:nvPr/>
          </p:nvSpPr>
          <p:spPr>
            <a:xfrm>
              <a:off x="2141883" y="3276250"/>
              <a:ext cx="1021630" cy="522095"/>
            </a:xfrm>
            <a:prstGeom prst="roundRect">
              <a:avLst/>
            </a:prstGeom>
            <a:solidFill>
              <a:schemeClr val="tx1">
                <a:lumMod val="90000"/>
                <a:lumOff val="10000"/>
                <a:alpha val="14000"/>
              </a:schemeClr>
            </a:solidFill>
            <a:ln w="12700" cap="flat">
              <a:solidFill>
                <a:schemeClr val="bg1">
                  <a:lumMod val="95000"/>
                </a:schemeClr>
              </a:solidFill>
              <a:prstDash val="dashDot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797" tIns="50797" rIns="50797" bIns="50797" numCol="1" spcCol="38100" rtlCol="0" anchor="ctr">
              <a:spAutoFit/>
            </a:bodyPr>
            <a:lstStyle/>
            <a:p>
              <a:pPr algn="ctr" defTabSz="584142" hangingPunct="0"/>
              <a:r>
                <a:rPr lang="es-CO" sz="2400" b="1" kern="0" dirty="0">
                  <a:solidFill>
                    <a:srgbClr val="204D38"/>
                  </a:solidFill>
                  <a:latin typeface="Helvetica Neue UltraLight"/>
                  <a:ea typeface="Helvetica Neue UltraLight"/>
                  <a:cs typeface="Helvetica Neue UltraLight"/>
                  <a:sym typeface="Helvetica Neue UltraLight"/>
                </a:rPr>
                <a:t>121%</a:t>
              </a:r>
            </a:p>
          </p:txBody>
        </p:sp>
        <p:sp>
          <p:nvSpPr>
            <p:cNvPr id="15" name="Rectángulo redondeado 14"/>
            <p:cNvSpPr/>
            <p:nvPr/>
          </p:nvSpPr>
          <p:spPr>
            <a:xfrm>
              <a:off x="2139585" y="5429596"/>
              <a:ext cx="1021630" cy="522095"/>
            </a:xfrm>
            <a:prstGeom prst="roundRect">
              <a:avLst/>
            </a:prstGeom>
            <a:solidFill>
              <a:schemeClr val="tx1">
                <a:lumMod val="90000"/>
                <a:lumOff val="10000"/>
                <a:alpha val="14000"/>
              </a:schemeClr>
            </a:solidFill>
            <a:ln w="12700" cap="flat">
              <a:solidFill>
                <a:schemeClr val="bg1">
                  <a:lumMod val="95000"/>
                </a:schemeClr>
              </a:solidFill>
              <a:prstDash val="dashDot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797" tIns="50797" rIns="50797" bIns="50797" numCol="1" spcCol="38100" rtlCol="0" anchor="ctr">
              <a:spAutoFit/>
            </a:bodyPr>
            <a:lstStyle/>
            <a:p>
              <a:pPr algn="ctr" defTabSz="584142" hangingPunct="0"/>
              <a:r>
                <a:rPr lang="es-CO" sz="2400" b="1" kern="0" dirty="0">
                  <a:solidFill>
                    <a:srgbClr val="204D38"/>
                  </a:solidFill>
                  <a:latin typeface="Helvetica Neue UltraLight"/>
                  <a:sym typeface="Helvetica Neue UltraLight"/>
                </a:rPr>
                <a:t>101%</a:t>
              </a:r>
            </a:p>
          </p:txBody>
        </p:sp>
        <p:sp>
          <p:nvSpPr>
            <p:cNvPr id="16" name="Rectángulo redondeado 15"/>
            <p:cNvSpPr/>
            <p:nvPr/>
          </p:nvSpPr>
          <p:spPr>
            <a:xfrm>
              <a:off x="2139539" y="7846316"/>
              <a:ext cx="1021630" cy="522095"/>
            </a:xfrm>
            <a:prstGeom prst="roundRect">
              <a:avLst/>
            </a:prstGeom>
            <a:solidFill>
              <a:schemeClr val="tx1">
                <a:lumMod val="90000"/>
                <a:lumOff val="10000"/>
                <a:alpha val="14000"/>
              </a:schemeClr>
            </a:solidFill>
            <a:ln w="12700" cap="flat">
              <a:solidFill>
                <a:schemeClr val="bg1">
                  <a:lumMod val="95000"/>
                </a:schemeClr>
              </a:solidFill>
              <a:prstDash val="dashDot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797" tIns="50797" rIns="50797" bIns="50797" numCol="1" spcCol="38100" rtlCol="0" anchor="ctr">
              <a:spAutoFit/>
            </a:bodyPr>
            <a:lstStyle/>
            <a:p>
              <a:pPr algn="ctr" defTabSz="584142" hangingPunct="0"/>
              <a:r>
                <a:rPr lang="es-CO" sz="2400" b="1" kern="0" dirty="0">
                  <a:solidFill>
                    <a:srgbClr val="204D38"/>
                  </a:solidFill>
                  <a:latin typeface="Helvetica Neue UltraLight"/>
                  <a:sym typeface="Helvetica Neue UltraLight"/>
                </a:rPr>
                <a:t>344%</a:t>
              </a:r>
            </a:p>
          </p:txBody>
        </p:sp>
        <p:sp>
          <p:nvSpPr>
            <p:cNvPr id="17" name="Rectángulo redondeado 16"/>
            <p:cNvSpPr/>
            <p:nvPr/>
          </p:nvSpPr>
          <p:spPr>
            <a:xfrm>
              <a:off x="2139538" y="10153191"/>
              <a:ext cx="1021630" cy="522095"/>
            </a:xfrm>
            <a:prstGeom prst="roundRect">
              <a:avLst/>
            </a:prstGeom>
            <a:solidFill>
              <a:schemeClr val="tx1">
                <a:lumMod val="90000"/>
                <a:lumOff val="10000"/>
                <a:alpha val="14000"/>
              </a:schemeClr>
            </a:solidFill>
            <a:ln w="12700" cap="flat">
              <a:solidFill>
                <a:schemeClr val="bg1">
                  <a:lumMod val="95000"/>
                </a:schemeClr>
              </a:solidFill>
              <a:prstDash val="dashDot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797" tIns="50797" rIns="50797" bIns="50797" numCol="1" spcCol="38100" rtlCol="0" anchor="ctr">
              <a:spAutoFit/>
            </a:bodyPr>
            <a:lstStyle/>
            <a:p>
              <a:pPr algn="ctr" defTabSz="584142" hangingPunct="0"/>
              <a:r>
                <a:rPr lang="es-CO" sz="2400" b="1" kern="0" dirty="0">
                  <a:solidFill>
                    <a:srgbClr val="204D38"/>
                  </a:solidFill>
                  <a:latin typeface="Helvetica Neue UltraLight"/>
                  <a:ea typeface="Helvetica Neue UltraLight"/>
                  <a:cs typeface="Helvetica Neue UltraLight"/>
                  <a:sym typeface="Helvetica Neue UltraLight"/>
                </a:rPr>
                <a:t>108%</a:t>
              </a:r>
            </a:p>
          </p:txBody>
        </p:sp>
        <p:sp>
          <p:nvSpPr>
            <p:cNvPr id="18" name="Rectángulo redondeado 17"/>
            <p:cNvSpPr/>
            <p:nvPr/>
          </p:nvSpPr>
          <p:spPr>
            <a:xfrm>
              <a:off x="6974141" y="3102740"/>
              <a:ext cx="755027" cy="385896"/>
            </a:xfrm>
            <a:prstGeom prst="roundRect">
              <a:avLst/>
            </a:prstGeom>
            <a:solidFill>
              <a:schemeClr val="tx1">
                <a:lumMod val="90000"/>
                <a:lumOff val="10000"/>
                <a:alpha val="14000"/>
              </a:schemeClr>
            </a:solidFill>
            <a:ln w="12700" cap="flat">
              <a:solidFill>
                <a:schemeClr val="bg1">
                  <a:lumMod val="95000"/>
                </a:schemeClr>
              </a:solidFill>
              <a:prstDash val="dashDot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797" tIns="50797" rIns="50797" bIns="50797" numCol="1" spcCol="38100" rtlCol="0" anchor="ctr">
              <a:spAutoFit/>
            </a:bodyPr>
            <a:lstStyle/>
            <a:p>
              <a:pPr algn="ctr" defTabSz="584142" hangingPunct="0"/>
              <a:r>
                <a:rPr lang="es-CO" sz="1600" b="1" kern="0" dirty="0">
                  <a:solidFill>
                    <a:srgbClr val="204D38"/>
                  </a:solidFill>
                  <a:latin typeface="Helvetica Neue UltraLight"/>
                  <a:sym typeface="Helvetica Neue UltraLight"/>
                </a:rPr>
                <a:t>100%</a:t>
              </a:r>
            </a:p>
          </p:txBody>
        </p:sp>
        <p:sp>
          <p:nvSpPr>
            <p:cNvPr id="19" name="Rectángulo redondeado 18"/>
            <p:cNvSpPr/>
            <p:nvPr/>
          </p:nvSpPr>
          <p:spPr>
            <a:xfrm>
              <a:off x="13669495" y="2299725"/>
              <a:ext cx="755027" cy="385896"/>
            </a:xfrm>
            <a:prstGeom prst="roundRect">
              <a:avLst/>
            </a:prstGeom>
            <a:solidFill>
              <a:schemeClr val="tx1">
                <a:lumMod val="90000"/>
                <a:lumOff val="10000"/>
                <a:alpha val="14000"/>
              </a:schemeClr>
            </a:solidFill>
            <a:ln w="12700" cap="flat">
              <a:solidFill>
                <a:schemeClr val="bg1">
                  <a:lumMod val="95000"/>
                </a:schemeClr>
              </a:solidFill>
              <a:prstDash val="dashDot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797" tIns="50797" rIns="50797" bIns="50797" numCol="1" spcCol="38100" rtlCol="0" anchor="ctr">
              <a:spAutoFit/>
            </a:bodyPr>
            <a:lstStyle/>
            <a:p>
              <a:pPr algn="ctr" defTabSz="584142" hangingPunct="0"/>
              <a:r>
                <a:rPr lang="es-CO" sz="1600" b="1" kern="0" dirty="0">
                  <a:solidFill>
                    <a:srgbClr val="204D38"/>
                  </a:solidFill>
                  <a:latin typeface="Helvetica Neue UltraLight"/>
                  <a:sym typeface="Helvetica Neue UltraLight"/>
                </a:rPr>
                <a:t>160%</a:t>
              </a:r>
            </a:p>
          </p:txBody>
        </p:sp>
        <p:sp>
          <p:nvSpPr>
            <p:cNvPr id="20" name="Rectángulo redondeado 19"/>
            <p:cNvSpPr/>
            <p:nvPr/>
          </p:nvSpPr>
          <p:spPr>
            <a:xfrm>
              <a:off x="18669510" y="3064717"/>
              <a:ext cx="755027" cy="385896"/>
            </a:xfrm>
            <a:prstGeom prst="roundRect">
              <a:avLst/>
            </a:prstGeom>
            <a:solidFill>
              <a:schemeClr val="tx1">
                <a:lumMod val="90000"/>
                <a:lumOff val="10000"/>
                <a:alpha val="14000"/>
              </a:schemeClr>
            </a:solidFill>
            <a:ln w="12700" cap="flat">
              <a:solidFill>
                <a:schemeClr val="bg1">
                  <a:lumMod val="95000"/>
                </a:schemeClr>
              </a:solidFill>
              <a:prstDash val="dashDot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797" tIns="50797" rIns="50797" bIns="50797" numCol="1" spcCol="38100" rtlCol="0" anchor="ctr">
              <a:spAutoFit/>
            </a:bodyPr>
            <a:lstStyle/>
            <a:p>
              <a:pPr algn="ctr" defTabSz="584142" hangingPunct="0"/>
              <a:r>
                <a:rPr lang="es-CO" sz="1600" b="1" kern="0" dirty="0">
                  <a:solidFill>
                    <a:srgbClr val="204D38"/>
                  </a:solidFill>
                  <a:latin typeface="Helvetica Neue UltraLight"/>
                  <a:sym typeface="Helvetica Neue UltraLight"/>
                </a:rPr>
                <a:t>103%</a:t>
              </a:r>
            </a:p>
          </p:txBody>
        </p:sp>
        <p:sp>
          <p:nvSpPr>
            <p:cNvPr id="21" name="Rectángulo redondeado 20"/>
            <p:cNvSpPr/>
            <p:nvPr/>
          </p:nvSpPr>
          <p:spPr>
            <a:xfrm>
              <a:off x="7368505" y="5674577"/>
              <a:ext cx="755027" cy="385896"/>
            </a:xfrm>
            <a:prstGeom prst="roundRect">
              <a:avLst/>
            </a:prstGeom>
            <a:solidFill>
              <a:schemeClr val="tx1">
                <a:lumMod val="90000"/>
                <a:lumOff val="10000"/>
                <a:alpha val="14000"/>
              </a:schemeClr>
            </a:solidFill>
            <a:ln w="12700" cap="flat">
              <a:solidFill>
                <a:schemeClr val="bg1">
                  <a:lumMod val="95000"/>
                </a:schemeClr>
              </a:solidFill>
              <a:prstDash val="dashDot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797" tIns="50797" rIns="50797" bIns="50797" numCol="1" spcCol="38100" rtlCol="0" anchor="ctr">
              <a:spAutoFit/>
            </a:bodyPr>
            <a:lstStyle/>
            <a:p>
              <a:pPr algn="ctr" defTabSz="584142" hangingPunct="0"/>
              <a:r>
                <a:rPr lang="es-CO" sz="1600" b="1" kern="0" dirty="0">
                  <a:solidFill>
                    <a:srgbClr val="204D38"/>
                  </a:solidFill>
                  <a:latin typeface="Helvetica Neue UltraLight"/>
                  <a:sym typeface="Helvetica Neue UltraLight"/>
                </a:rPr>
                <a:t>115%</a:t>
              </a:r>
            </a:p>
          </p:txBody>
        </p:sp>
        <p:sp>
          <p:nvSpPr>
            <p:cNvPr id="22" name="Rectángulo redondeado 21"/>
            <p:cNvSpPr/>
            <p:nvPr/>
          </p:nvSpPr>
          <p:spPr>
            <a:xfrm>
              <a:off x="10264255" y="5665195"/>
              <a:ext cx="755027" cy="385896"/>
            </a:xfrm>
            <a:prstGeom prst="roundRect">
              <a:avLst/>
            </a:prstGeom>
            <a:solidFill>
              <a:schemeClr val="tx1">
                <a:lumMod val="90000"/>
                <a:lumOff val="10000"/>
                <a:alpha val="14000"/>
              </a:schemeClr>
            </a:solidFill>
            <a:ln w="12700" cap="flat">
              <a:solidFill>
                <a:schemeClr val="bg1">
                  <a:lumMod val="95000"/>
                </a:schemeClr>
              </a:solidFill>
              <a:prstDash val="dashDot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797" tIns="50797" rIns="50797" bIns="50797" numCol="1" spcCol="38100" rtlCol="0" anchor="ctr">
              <a:spAutoFit/>
            </a:bodyPr>
            <a:lstStyle/>
            <a:p>
              <a:pPr algn="ctr" defTabSz="584142" hangingPunct="0"/>
              <a:r>
                <a:rPr lang="es-CO" sz="1600" b="1" kern="0" dirty="0">
                  <a:solidFill>
                    <a:srgbClr val="204D38"/>
                  </a:solidFill>
                  <a:latin typeface="Helvetica Neue UltraLight"/>
                  <a:sym typeface="Helvetica Neue UltraLight"/>
                </a:rPr>
                <a:t>93%</a:t>
              </a:r>
            </a:p>
          </p:txBody>
        </p:sp>
        <p:sp>
          <p:nvSpPr>
            <p:cNvPr id="23" name="Rectángulo redondeado 22"/>
            <p:cNvSpPr/>
            <p:nvPr/>
          </p:nvSpPr>
          <p:spPr>
            <a:xfrm>
              <a:off x="14824181" y="5652046"/>
              <a:ext cx="755027" cy="385896"/>
            </a:xfrm>
            <a:prstGeom prst="roundRect">
              <a:avLst/>
            </a:prstGeom>
            <a:solidFill>
              <a:schemeClr val="tx1">
                <a:lumMod val="90000"/>
                <a:lumOff val="10000"/>
                <a:alpha val="14000"/>
              </a:schemeClr>
            </a:solidFill>
            <a:ln w="12700" cap="flat">
              <a:solidFill>
                <a:schemeClr val="bg1">
                  <a:lumMod val="95000"/>
                </a:schemeClr>
              </a:solidFill>
              <a:prstDash val="dashDot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797" tIns="50797" rIns="50797" bIns="50797" numCol="1" spcCol="38100" rtlCol="0" anchor="ctr">
              <a:spAutoFit/>
            </a:bodyPr>
            <a:lstStyle/>
            <a:p>
              <a:pPr algn="ctr" defTabSz="584142" hangingPunct="0"/>
              <a:r>
                <a:rPr lang="es-CO" sz="1600" b="1" kern="0" dirty="0">
                  <a:solidFill>
                    <a:srgbClr val="204D38"/>
                  </a:solidFill>
                  <a:latin typeface="Helvetica Neue UltraLight"/>
                  <a:sym typeface="Helvetica Neue UltraLight"/>
                </a:rPr>
                <a:t>98%</a:t>
              </a:r>
            </a:p>
          </p:txBody>
        </p:sp>
        <p:sp>
          <p:nvSpPr>
            <p:cNvPr id="24" name="Rectángulo redondeado 23"/>
            <p:cNvSpPr/>
            <p:nvPr/>
          </p:nvSpPr>
          <p:spPr>
            <a:xfrm>
              <a:off x="19339484" y="5621047"/>
              <a:ext cx="755027" cy="385896"/>
            </a:xfrm>
            <a:prstGeom prst="roundRect">
              <a:avLst/>
            </a:prstGeom>
            <a:solidFill>
              <a:schemeClr val="tx1">
                <a:lumMod val="90000"/>
                <a:lumOff val="10000"/>
                <a:alpha val="14000"/>
              </a:schemeClr>
            </a:solidFill>
            <a:ln w="12700" cap="flat">
              <a:solidFill>
                <a:schemeClr val="bg1">
                  <a:lumMod val="95000"/>
                </a:schemeClr>
              </a:solidFill>
              <a:prstDash val="dashDot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797" tIns="50797" rIns="50797" bIns="50797" numCol="1" spcCol="38100" rtlCol="0" anchor="ctr">
              <a:spAutoFit/>
            </a:bodyPr>
            <a:lstStyle/>
            <a:p>
              <a:pPr algn="ctr" defTabSz="584142" hangingPunct="0"/>
              <a:r>
                <a:rPr lang="es-CO" sz="1600" b="1" kern="0" dirty="0">
                  <a:solidFill>
                    <a:srgbClr val="204D38"/>
                  </a:solidFill>
                  <a:latin typeface="Helvetica Neue UltraLight"/>
                  <a:sym typeface="Helvetica Neue UltraLight"/>
                </a:rPr>
                <a:t>97%</a:t>
              </a:r>
            </a:p>
          </p:txBody>
        </p:sp>
        <p:sp>
          <p:nvSpPr>
            <p:cNvPr id="25" name="Rectángulo redondeado 24"/>
            <p:cNvSpPr/>
            <p:nvPr/>
          </p:nvSpPr>
          <p:spPr>
            <a:xfrm>
              <a:off x="12387526" y="8897668"/>
              <a:ext cx="755027" cy="385896"/>
            </a:xfrm>
            <a:prstGeom prst="roundRect">
              <a:avLst/>
            </a:prstGeom>
            <a:solidFill>
              <a:schemeClr val="tx1">
                <a:lumMod val="90000"/>
                <a:lumOff val="10000"/>
                <a:alpha val="14000"/>
              </a:schemeClr>
            </a:solidFill>
            <a:ln w="12700" cap="flat">
              <a:solidFill>
                <a:schemeClr val="bg1">
                  <a:lumMod val="95000"/>
                </a:schemeClr>
              </a:solidFill>
              <a:prstDash val="dashDot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797" tIns="50797" rIns="50797" bIns="50797" numCol="1" spcCol="38100" rtlCol="0" anchor="ctr">
              <a:spAutoFit/>
            </a:bodyPr>
            <a:lstStyle/>
            <a:p>
              <a:pPr algn="ctr" defTabSz="584142" hangingPunct="0"/>
              <a:r>
                <a:rPr lang="es-CO" sz="1600" b="1" kern="0" dirty="0">
                  <a:solidFill>
                    <a:srgbClr val="204D38"/>
                  </a:solidFill>
                  <a:latin typeface="Helvetica Neue UltraLight"/>
                  <a:sym typeface="Helvetica Neue UltraLight"/>
                </a:rPr>
                <a:t>102%</a:t>
              </a:r>
            </a:p>
          </p:txBody>
        </p:sp>
        <p:sp>
          <p:nvSpPr>
            <p:cNvPr id="26" name="Rectángulo redondeado 25"/>
            <p:cNvSpPr/>
            <p:nvPr/>
          </p:nvSpPr>
          <p:spPr>
            <a:xfrm>
              <a:off x="21483162" y="8883923"/>
              <a:ext cx="755027" cy="385896"/>
            </a:xfrm>
            <a:prstGeom prst="roundRect">
              <a:avLst/>
            </a:prstGeom>
            <a:solidFill>
              <a:schemeClr val="tx1">
                <a:lumMod val="90000"/>
                <a:lumOff val="10000"/>
                <a:alpha val="14000"/>
              </a:schemeClr>
            </a:solidFill>
            <a:ln w="12700" cap="flat">
              <a:solidFill>
                <a:schemeClr val="bg1">
                  <a:lumMod val="95000"/>
                </a:schemeClr>
              </a:solidFill>
              <a:prstDash val="dashDot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797" tIns="50797" rIns="50797" bIns="50797" numCol="1" spcCol="38100" rtlCol="0" anchor="ctr">
              <a:spAutoFit/>
            </a:bodyPr>
            <a:lstStyle/>
            <a:p>
              <a:pPr algn="ctr" defTabSz="584142" hangingPunct="0"/>
              <a:r>
                <a:rPr lang="es-CO" sz="1600" b="1" kern="0" dirty="0">
                  <a:solidFill>
                    <a:srgbClr val="204D38"/>
                  </a:solidFill>
                  <a:latin typeface="Helvetica Neue UltraLight"/>
                  <a:sym typeface="Helvetica Neue UltraLight"/>
                </a:rPr>
                <a:t>587%</a:t>
              </a:r>
            </a:p>
          </p:txBody>
        </p:sp>
        <p:sp>
          <p:nvSpPr>
            <p:cNvPr id="27" name="Rectángulo redondeado 26"/>
            <p:cNvSpPr/>
            <p:nvPr/>
          </p:nvSpPr>
          <p:spPr>
            <a:xfrm>
              <a:off x="14439555" y="10211104"/>
              <a:ext cx="755027" cy="385896"/>
            </a:xfrm>
            <a:prstGeom prst="roundRect">
              <a:avLst/>
            </a:prstGeom>
            <a:solidFill>
              <a:schemeClr val="tx1">
                <a:lumMod val="90000"/>
                <a:lumOff val="10000"/>
                <a:alpha val="14000"/>
              </a:schemeClr>
            </a:solidFill>
            <a:ln w="12700" cap="flat">
              <a:solidFill>
                <a:schemeClr val="bg1">
                  <a:lumMod val="95000"/>
                </a:schemeClr>
              </a:solidFill>
              <a:prstDash val="dashDot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797" tIns="50797" rIns="50797" bIns="50797" numCol="1" spcCol="38100" rtlCol="0" anchor="ctr">
              <a:spAutoFit/>
            </a:bodyPr>
            <a:lstStyle/>
            <a:p>
              <a:pPr algn="ctr" defTabSz="584142" hangingPunct="0"/>
              <a:r>
                <a:rPr lang="es-CO" sz="1600" b="1" kern="0" dirty="0">
                  <a:solidFill>
                    <a:srgbClr val="204D38"/>
                  </a:solidFill>
                  <a:latin typeface="Helvetica Neue UltraLight"/>
                  <a:sym typeface="Helvetica Neue UltraLight"/>
                </a:rPr>
                <a:t>111%</a:t>
              </a:r>
            </a:p>
          </p:txBody>
        </p:sp>
        <p:sp>
          <p:nvSpPr>
            <p:cNvPr id="28" name="Rectángulo redondeado 27"/>
            <p:cNvSpPr/>
            <p:nvPr/>
          </p:nvSpPr>
          <p:spPr>
            <a:xfrm>
              <a:off x="17011974" y="10180239"/>
              <a:ext cx="755027" cy="385896"/>
            </a:xfrm>
            <a:prstGeom prst="roundRect">
              <a:avLst/>
            </a:prstGeom>
            <a:solidFill>
              <a:schemeClr val="tx1">
                <a:lumMod val="90000"/>
                <a:lumOff val="10000"/>
                <a:alpha val="14000"/>
              </a:schemeClr>
            </a:solidFill>
            <a:ln w="12700" cap="flat">
              <a:solidFill>
                <a:schemeClr val="bg1">
                  <a:lumMod val="95000"/>
                </a:schemeClr>
              </a:solidFill>
              <a:prstDash val="dashDot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797" tIns="50797" rIns="50797" bIns="50797" numCol="1" spcCol="38100" rtlCol="0" anchor="ctr">
              <a:spAutoFit/>
            </a:bodyPr>
            <a:lstStyle/>
            <a:p>
              <a:pPr algn="ctr" defTabSz="584142" hangingPunct="0"/>
              <a:r>
                <a:rPr lang="es-CO" sz="1600" b="1" kern="0" dirty="0">
                  <a:solidFill>
                    <a:srgbClr val="204D38"/>
                  </a:solidFill>
                  <a:latin typeface="Helvetica Neue UltraLight"/>
                  <a:sym typeface="Helvetica Neue UltraLight"/>
                </a:rPr>
                <a:t>106%</a:t>
              </a:r>
            </a:p>
          </p:txBody>
        </p:sp>
        <p:sp>
          <p:nvSpPr>
            <p:cNvPr id="29" name="Rectángulo redondeado 28"/>
            <p:cNvSpPr/>
            <p:nvPr/>
          </p:nvSpPr>
          <p:spPr>
            <a:xfrm>
              <a:off x="373502" y="12765012"/>
              <a:ext cx="2023550" cy="658293"/>
            </a:xfrm>
            <a:prstGeom prst="roundRect">
              <a:avLst/>
            </a:prstGeom>
            <a:solidFill>
              <a:schemeClr val="tx1">
                <a:lumMod val="90000"/>
                <a:lumOff val="10000"/>
                <a:alpha val="14000"/>
              </a:schemeClr>
            </a:solidFill>
            <a:ln w="12700" cap="flat">
              <a:solidFill>
                <a:schemeClr val="bg1">
                  <a:lumMod val="95000"/>
                </a:schemeClr>
              </a:solidFill>
              <a:prstDash val="dashDot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797" tIns="50797" rIns="50797" bIns="50797" numCol="1" spcCol="38100" rtlCol="0" anchor="ctr">
              <a:spAutoFit/>
            </a:bodyPr>
            <a:lstStyle/>
            <a:p>
              <a:pPr algn="ctr" defTabSz="584142" hangingPunct="0"/>
              <a:r>
                <a:rPr lang="es-CO" sz="1600" b="1" kern="0" dirty="0">
                  <a:solidFill>
                    <a:srgbClr val="204D38"/>
                  </a:solidFill>
                  <a:latin typeface="Helvetica Neue UltraLight"/>
                  <a:ea typeface="Helvetica Neue UltraLight"/>
                  <a:cs typeface="Helvetica Neue UltraLight"/>
                  <a:sym typeface="Helvetica Neue UltraLight"/>
                </a:rPr>
                <a:t>Promedio Cumplimiento%</a:t>
              </a:r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3521154" y="1335469"/>
              <a:ext cx="4602378" cy="6565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797" tIns="50797" rIns="50797" bIns="50797" numCol="1" spcCol="38100" rtlCol="0" anchor="t">
              <a:spAutoFit/>
            </a:bodyPr>
            <a:lstStyle/>
            <a:p>
              <a:pPr defTabSz="825417" hangingPunct="0"/>
              <a:r>
                <a:rPr lang="es-CO" sz="3600" kern="0" dirty="0">
                  <a:solidFill>
                    <a:srgbClr val="000000"/>
                  </a:solidFill>
                  <a:latin typeface="Helvetica Neue UltraLight"/>
                  <a:sym typeface="Helvetica Neue UltraLight"/>
                </a:rPr>
                <a:t>A diciembre </a:t>
              </a:r>
              <a:r>
                <a:rPr lang="es-CO" sz="3600" kern="0" dirty="0">
                  <a:solidFill>
                    <a:srgbClr val="000000"/>
                  </a:solidFill>
                  <a:latin typeface="Helvetica Neue UltraLight"/>
                  <a:ea typeface="Helvetica Neue UltraLight"/>
                  <a:cs typeface="Helvetica Neue UltraLight"/>
                  <a:sym typeface="Helvetica Neue UltraLight"/>
                </a:rPr>
                <a:t>2019</a:t>
              </a:r>
            </a:p>
          </p:txBody>
        </p:sp>
        <p:sp>
          <p:nvSpPr>
            <p:cNvPr id="31" name="Rectángulo redondeado 30"/>
            <p:cNvSpPr/>
            <p:nvPr/>
          </p:nvSpPr>
          <p:spPr>
            <a:xfrm>
              <a:off x="7260887" y="1423013"/>
              <a:ext cx="1021630" cy="522095"/>
            </a:xfrm>
            <a:prstGeom prst="roundRect">
              <a:avLst/>
            </a:prstGeom>
            <a:solidFill>
              <a:schemeClr val="tx1">
                <a:lumMod val="90000"/>
                <a:lumOff val="10000"/>
                <a:alpha val="14000"/>
              </a:schemeClr>
            </a:solidFill>
            <a:ln w="12700" cap="flat">
              <a:solidFill>
                <a:schemeClr val="bg1">
                  <a:lumMod val="95000"/>
                </a:schemeClr>
              </a:solidFill>
              <a:prstDash val="dashDot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797" tIns="50797" rIns="50797" bIns="50797" numCol="1" spcCol="38100" rtlCol="0" anchor="ctr">
              <a:spAutoFit/>
            </a:bodyPr>
            <a:lstStyle/>
            <a:p>
              <a:pPr algn="ctr" defTabSz="584142" hangingPunct="0"/>
              <a:r>
                <a:rPr lang="es-CO" sz="2400" b="1" kern="0" dirty="0">
                  <a:solidFill>
                    <a:srgbClr val="204D38"/>
                  </a:solidFill>
                  <a:latin typeface="Helvetica Neue UltraLight"/>
                  <a:sym typeface="Helvetica Neue UltraLight"/>
                </a:rPr>
                <a:t>169%</a:t>
              </a:r>
            </a:p>
          </p:txBody>
        </p:sp>
        <p:sp>
          <p:nvSpPr>
            <p:cNvPr id="82" name="Your…">
              <a:extLst>
                <a:ext uri="{FF2B5EF4-FFF2-40B4-BE49-F238E27FC236}">
                  <a16:creationId xmlns:a16="http://schemas.microsoft.com/office/drawing/2014/main" id="{23269EC4-0440-4672-BC10-8E3F08F37D3F}"/>
                </a:ext>
              </a:extLst>
            </p:cNvPr>
            <p:cNvSpPr/>
            <p:nvPr/>
          </p:nvSpPr>
          <p:spPr>
            <a:xfrm>
              <a:off x="2213603" y="662570"/>
              <a:ext cx="20130876" cy="8863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defTabSz="1155600" hangingPunct="0">
                <a:lnSpc>
                  <a:spcPct val="80000"/>
                </a:lnSpc>
                <a:defRPr sz="7200">
                  <a:solidFill>
                    <a:srgbClr val="323C4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es-ES" sz="7199" b="1" kern="0" dirty="0">
                  <a:solidFill>
                    <a:srgbClr val="00CC00"/>
                  </a:solidFill>
                  <a:latin typeface="Helvetica" panose="020B0604020202020204" pitchFamily="34" charset="0"/>
                  <a:ea typeface="Montserrat"/>
                  <a:cs typeface="Helvetica" panose="020B0604020202020204" pitchFamily="34" charset="0"/>
                  <a:sym typeface="Helvetica"/>
                </a:rPr>
                <a:t>Mapa</a:t>
              </a:r>
              <a:r>
                <a:rPr lang="es-ES" sz="7199" kern="0" dirty="0">
                  <a:solidFill>
                    <a:srgbClr val="00CC00"/>
                  </a:solidFill>
                  <a:latin typeface="Helvetica" panose="020B0604020202020204" pitchFamily="34" charset="0"/>
                  <a:ea typeface="Montserrat"/>
                  <a:cs typeface="Helvetica" panose="020B0604020202020204" pitchFamily="34" charset="0"/>
                  <a:sym typeface="Helvetica"/>
                </a:rPr>
                <a:t> </a:t>
              </a:r>
              <a:r>
                <a:rPr lang="es-ES" sz="7199" kern="0" dirty="0">
                  <a:solidFill>
                    <a:srgbClr val="262E31"/>
                  </a:solidFill>
                  <a:latin typeface="Helvetica" panose="020B0604020202020204" pitchFamily="34" charset="0"/>
                  <a:ea typeface="Montserrat"/>
                  <a:cs typeface="Helvetica" panose="020B0604020202020204" pitchFamily="34" charset="0"/>
                  <a:sym typeface="Helvetica"/>
                </a:rPr>
                <a:t>Estratégico Corporativo 2019 – 2021</a:t>
              </a:r>
              <a:endParaRPr sz="7199" kern="0" dirty="0">
                <a:solidFill>
                  <a:srgbClr val="262E31"/>
                </a:solidFill>
                <a:latin typeface="Helvetica" panose="020B0604020202020204" pitchFamily="34" charset="0"/>
                <a:ea typeface="Montserrat"/>
                <a:cs typeface="Helvetica" panose="020B0604020202020204" pitchFamily="34" charset="0"/>
                <a:sym typeface="Helvetica"/>
              </a:endParaRPr>
            </a:p>
          </p:txBody>
        </p:sp>
      </p:grpSp>
      <p:pic>
        <p:nvPicPr>
          <p:cNvPr id="83" name="Imagen 82">
            <a:hlinkClick r:id="rId2" action="ppaction://hlinksldjump"/>
            <a:extLst>
              <a:ext uri="{FF2B5EF4-FFF2-40B4-BE49-F238E27FC236}">
                <a16:creationId xmlns:a16="http://schemas.microsoft.com/office/drawing/2014/main" id="{E560B4C5-BD54-4C9B-A5D9-535B44859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6309" y="412103"/>
            <a:ext cx="928114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11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2">
            <a:extLst>
              <a:ext uri="{FF2B5EF4-FFF2-40B4-BE49-F238E27FC236}">
                <a16:creationId xmlns:a16="http://schemas.microsoft.com/office/drawing/2014/main" id="{6EEA818C-B41B-4CFC-AFAA-6BD6D55A4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0079" y="12712701"/>
            <a:ext cx="5486043" cy="730250"/>
          </a:xfrm>
        </p:spPr>
        <p:txBody>
          <a:bodyPr/>
          <a:lstStyle/>
          <a:p>
            <a:r>
              <a:rPr lang="es-CO" dirty="0"/>
              <a:t>Gerencia de Planeación -  3</a:t>
            </a:r>
            <a:endParaRPr lang="es-CO" b="1" dirty="0"/>
          </a:p>
        </p:txBody>
      </p:sp>
      <p:grpSp>
        <p:nvGrpSpPr>
          <p:cNvPr id="8" name="Grupo 7"/>
          <p:cNvGrpSpPr/>
          <p:nvPr/>
        </p:nvGrpSpPr>
        <p:grpSpPr>
          <a:xfrm>
            <a:off x="507534" y="2367441"/>
            <a:ext cx="22836367" cy="10053411"/>
            <a:chOff x="507567" y="2367149"/>
            <a:chExt cx="22837854" cy="10054066"/>
          </a:xfrm>
        </p:grpSpPr>
        <p:sp>
          <p:nvSpPr>
            <p:cNvPr id="40" name="Abrir corchete 39"/>
            <p:cNvSpPr/>
            <p:nvPr/>
          </p:nvSpPr>
          <p:spPr>
            <a:xfrm>
              <a:off x="3578684" y="3101518"/>
              <a:ext cx="170121" cy="2147777"/>
            </a:xfrm>
            <a:prstGeom prst="leftBracket">
              <a:avLst/>
            </a:prstGeom>
            <a:ln w="57150">
              <a:solidFill>
                <a:srgbClr val="85BB3D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3" tIns="45716" rIns="91433" bIns="45716" numCol="1" spcCol="38100" rtlCol="0" anchor="t">
              <a:noAutofit/>
            </a:bodyPr>
            <a:lstStyle/>
            <a:p>
              <a:pPr defTabSz="914309" latinLnBrk="1" hangingPunct="0"/>
              <a:endParaRPr lang="es-CO" kern="0" dirty="0">
                <a:solidFill>
                  <a:srgbClr val="000000"/>
                </a:solidFill>
                <a:latin typeface="Arial"/>
                <a:sym typeface="Helvetica Neue UltraLight"/>
              </a:endParaRPr>
            </a:p>
          </p:txBody>
        </p:sp>
        <p:sp>
          <p:nvSpPr>
            <p:cNvPr id="41" name="Abrir corchete 40"/>
            <p:cNvSpPr/>
            <p:nvPr/>
          </p:nvSpPr>
          <p:spPr>
            <a:xfrm>
              <a:off x="3575140" y="5628522"/>
              <a:ext cx="170121" cy="2147777"/>
            </a:xfrm>
            <a:prstGeom prst="leftBracket">
              <a:avLst/>
            </a:prstGeom>
            <a:ln w="57150">
              <a:solidFill>
                <a:srgbClr val="85BB3D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3" tIns="45716" rIns="91433" bIns="45716" numCol="1" spcCol="38100" rtlCol="0" anchor="t">
              <a:noAutofit/>
            </a:bodyPr>
            <a:lstStyle/>
            <a:p>
              <a:pPr defTabSz="914309" latinLnBrk="1" hangingPunct="0"/>
              <a:endParaRPr lang="es-CO" kern="0" dirty="0">
                <a:solidFill>
                  <a:srgbClr val="000000"/>
                </a:solidFill>
                <a:latin typeface="Arial"/>
                <a:sym typeface="Helvetica Neue UltraLight"/>
              </a:endParaRPr>
            </a:p>
          </p:txBody>
        </p:sp>
        <p:sp>
          <p:nvSpPr>
            <p:cNvPr id="42" name="Abrir corchete 41"/>
            <p:cNvSpPr/>
            <p:nvPr/>
          </p:nvSpPr>
          <p:spPr>
            <a:xfrm>
              <a:off x="3558838" y="8066505"/>
              <a:ext cx="179900" cy="1821713"/>
            </a:xfrm>
            <a:prstGeom prst="leftBracket">
              <a:avLst/>
            </a:prstGeom>
            <a:ln w="57150">
              <a:solidFill>
                <a:srgbClr val="85BB3D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3" tIns="45716" rIns="91433" bIns="45716" numCol="1" spcCol="38100" rtlCol="0" anchor="t">
              <a:noAutofit/>
            </a:bodyPr>
            <a:lstStyle/>
            <a:p>
              <a:pPr defTabSz="914309" latinLnBrk="1" hangingPunct="0"/>
              <a:endParaRPr lang="es-CO" kern="0" dirty="0">
                <a:solidFill>
                  <a:srgbClr val="000000"/>
                </a:solidFill>
                <a:latin typeface="Arial"/>
                <a:sym typeface="Helvetica Neue UltraLight"/>
              </a:endParaRPr>
            </a:p>
          </p:txBody>
        </p:sp>
        <p:sp>
          <p:nvSpPr>
            <p:cNvPr id="43" name="Abrir corchete 42"/>
            <p:cNvSpPr/>
            <p:nvPr/>
          </p:nvSpPr>
          <p:spPr>
            <a:xfrm>
              <a:off x="3539698" y="10178424"/>
              <a:ext cx="170121" cy="2147777"/>
            </a:xfrm>
            <a:prstGeom prst="leftBracket">
              <a:avLst/>
            </a:prstGeom>
            <a:ln w="57150">
              <a:solidFill>
                <a:srgbClr val="85BB3D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3" tIns="45716" rIns="91433" bIns="45716" numCol="1" spcCol="38100" rtlCol="0" anchor="t">
              <a:noAutofit/>
            </a:bodyPr>
            <a:lstStyle/>
            <a:p>
              <a:pPr defTabSz="914309" latinLnBrk="1" hangingPunct="0"/>
              <a:endParaRPr lang="es-CO" kern="0" dirty="0">
                <a:solidFill>
                  <a:srgbClr val="262E31"/>
                </a:solidFill>
                <a:latin typeface="Arial"/>
                <a:sym typeface="Helvetica Neue UltraLight"/>
              </a:endParaRPr>
            </a:p>
          </p:txBody>
        </p:sp>
        <p:sp>
          <p:nvSpPr>
            <p:cNvPr id="44" name="CuadroTexto 43"/>
            <p:cNvSpPr txBox="1"/>
            <p:nvPr/>
          </p:nvSpPr>
          <p:spPr>
            <a:xfrm>
              <a:off x="508882" y="3715544"/>
              <a:ext cx="27769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825417" hangingPunct="0"/>
              <a:r>
                <a:rPr lang="es-CO" sz="2800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Perspectiva </a:t>
              </a:r>
            </a:p>
            <a:p>
              <a:pPr algn="r" defTabSz="825417" hangingPunct="0"/>
              <a:r>
                <a:rPr lang="es-CO" sz="2800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Financiera</a:t>
              </a:r>
            </a:p>
          </p:txBody>
        </p:sp>
        <p:sp>
          <p:nvSpPr>
            <p:cNvPr id="45" name="CuadroTexto 44"/>
            <p:cNvSpPr txBox="1"/>
            <p:nvPr/>
          </p:nvSpPr>
          <p:spPr>
            <a:xfrm>
              <a:off x="507567" y="5917580"/>
              <a:ext cx="277695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825417" hangingPunct="0"/>
              <a:r>
                <a:rPr lang="es-CO" sz="2800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Perspectiva </a:t>
              </a:r>
            </a:p>
            <a:p>
              <a:pPr algn="r" defTabSz="825417" hangingPunct="0"/>
              <a:r>
                <a:rPr lang="es-CO" sz="2800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Cliente y Mercado</a:t>
              </a:r>
            </a:p>
          </p:txBody>
        </p:sp>
        <p:sp>
          <p:nvSpPr>
            <p:cNvPr id="46" name="CuadroTexto 45"/>
            <p:cNvSpPr txBox="1"/>
            <p:nvPr/>
          </p:nvSpPr>
          <p:spPr>
            <a:xfrm>
              <a:off x="507567" y="8284863"/>
              <a:ext cx="277695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825417" hangingPunct="0"/>
              <a:r>
                <a:rPr lang="es-CO" sz="2800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Perspectiva </a:t>
              </a:r>
            </a:p>
            <a:p>
              <a:pPr algn="r" defTabSz="825417" hangingPunct="0"/>
              <a:r>
                <a:rPr lang="es-CO" sz="2800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Procesos Internos</a:t>
              </a:r>
            </a:p>
          </p:txBody>
        </p:sp>
        <p:sp>
          <p:nvSpPr>
            <p:cNvPr id="47" name="CuadroTexto 46"/>
            <p:cNvSpPr txBox="1"/>
            <p:nvPr/>
          </p:nvSpPr>
          <p:spPr>
            <a:xfrm>
              <a:off x="507567" y="10570683"/>
              <a:ext cx="277695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825417" hangingPunct="0"/>
              <a:r>
                <a:rPr lang="es-CO" sz="2800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Perspectiva </a:t>
              </a:r>
            </a:p>
            <a:p>
              <a:pPr algn="r" defTabSz="825417" hangingPunct="0"/>
              <a:r>
                <a:rPr lang="es-CO" sz="2800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Aprendizaje y Desarrollo</a:t>
              </a:r>
            </a:p>
          </p:txBody>
        </p:sp>
        <p:sp>
          <p:nvSpPr>
            <p:cNvPr id="48" name="Rectángulo: esquinas redondeadas 3">
              <a:extLst>
                <a:ext uri="{FF2B5EF4-FFF2-40B4-BE49-F238E27FC236}">
                  <a16:creationId xmlns:a16="http://schemas.microsoft.com/office/drawing/2014/main" id="{0038118C-1AB6-4AD6-A7F0-9B0320A83DF0}"/>
                </a:ext>
              </a:extLst>
            </p:cNvPr>
            <p:cNvSpPr/>
            <p:nvPr/>
          </p:nvSpPr>
          <p:spPr>
            <a:xfrm>
              <a:off x="10776874" y="2727509"/>
              <a:ext cx="4669635" cy="1276945"/>
            </a:xfrm>
            <a:prstGeom prst="roundRect">
              <a:avLst/>
            </a:prstGeom>
            <a:solidFill>
              <a:srgbClr val="85BB3D"/>
            </a:solidFill>
            <a:ln>
              <a:solidFill>
                <a:srgbClr val="85BB3D"/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spAutoFit/>
            </a:bodyPr>
            <a:lstStyle/>
            <a:p>
              <a:pPr algn="ctr" defTabSz="825417" hangingPunct="0"/>
              <a:r>
                <a:rPr lang="es-CO" sz="2500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Garantizar la permanente creación de valor para el accionista</a:t>
              </a:r>
            </a:p>
          </p:txBody>
        </p:sp>
        <p:sp>
          <p:nvSpPr>
            <p:cNvPr id="49" name="Rectángulo: esquinas redondeadas 12">
              <a:extLst>
                <a:ext uri="{FF2B5EF4-FFF2-40B4-BE49-F238E27FC236}">
                  <a16:creationId xmlns:a16="http://schemas.microsoft.com/office/drawing/2014/main" id="{52C12E2A-59CE-474F-BA14-04558DC4A511}"/>
                </a:ext>
              </a:extLst>
            </p:cNvPr>
            <p:cNvSpPr/>
            <p:nvPr/>
          </p:nvSpPr>
          <p:spPr>
            <a:xfrm>
              <a:off x="4722137" y="3539547"/>
              <a:ext cx="4666889" cy="1310946"/>
            </a:xfrm>
            <a:prstGeom prst="roundRect">
              <a:avLst/>
            </a:prstGeom>
            <a:solidFill>
              <a:srgbClr val="85BB3D"/>
            </a:solidFill>
            <a:ln>
              <a:solidFill>
                <a:srgbClr val="85BB3D"/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defTabSz="825417" hangingPunct="0"/>
              <a:r>
                <a:rPr lang="es-CO" sz="2500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Mejorar el índice combinado</a:t>
              </a:r>
            </a:p>
          </p:txBody>
        </p:sp>
        <p:sp>
          <p:nvSpPr>
            <p:cNvPr id="50" name="Rectángulo: esquinas redondeadas 13">
              <a:extLst>
                <a:ext uri="{FF2B5EF4-FFF2-40B4-BE49-F238E27FC236}">
                  <a16:creationId xmlns:a16="http://schemas.microsoft.com/office/drawing/2014/main" id="{26E1279E-D8B9-4914-AD3F-481CEB5C8258}"/>
                </a:ext>
              </a:extLst>
            </p:cNvPr>
            <p:cNvSpPr/>
            <p:nvPr/>
          </p:nvSpPr>
          <p:spPr>
            <a:xfrm>
              <a:off x="16790640" y="3483567"/>
              <a:ext cx="4666889" cy="1310946"/>
            </a:xfrm>
            <a:prstGeom prst="roundRect">
              <a:avLst/>
            </a:prstGeom>
            <a:solidFill>
              <a:srgbClr val="85BB3D"/>
            </a:solidFill>
            <a:ln>
              <a:solidFill>
                <a:srgbClr val="85BB3D"/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defTabSz="825417" hangingPunct="0"/>
              <a:r>
                <a:rPr lang="es-CO" sz="2500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Lograr crecimiento real de primas</a:t>
              </a:r>
            </a:p>
          </p:txBody>
        </p:sp>
        <p:sp>
          <p:nvSpPr>
            <p:cNvPr id="51" name="CuadroTexto 31">
              <a:extLst>
                <a:ext uri="{FF2B5EF4-FFF2-40B4-BE49-F238E27FC236}">
                  <a16:creationId xmlns:a16="http://schemas.microsoft.com/office/drawing/2014/main" id="{5364ABEA-3954-4910-92F8-4B5544FC195C}"/>
                </a:ext>
              </a:extLst>
            </p:cNvPr>
            <p:cNvSpPr txBox="1"/>
            <p:nvPr/>
          </p:nvSpPr>
          <p:spPr>
            <a:xfrm>
              <a:off x="10819404" y="2367149"/>
              <a:ext cx="34741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25417" hangingPunct="0"/>
              <a:r>
                <a:rPr lang="es-CO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VALOR AL ACCIONISTA</a:t>
              </a:r>
              <a:endParaRPr lang="es-ES" b="1" kern="0" dirty="0">
                <a:solidFill>
                  <a:srgbClr val="262E3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Neue UltraLight"/>
              </a:endParaRPr>
            </a:p>
          </p:txBody>
        </p:sp>
        <p:sp>
          <p:nvSpPr>
            <p:cNvPr id="52" name="CuadroTexto 31">
              <a:extLst>
                <a:ext uri="{FF2B5EF4-FFF2-40B4-BE49-F238E27FC236}">
                  <a16:creationId xmlns:a16="http://schemas.microsoft.com/office/drawing/2014/main" id="{5364ABEA-3954-4910-92F8-4B5544FC195C}"/>
                </a:ext>
              </a:extLst>
            </p:cNvPr>
            <p:cNvSpPr txBox="1"/>
            <p:nvPr/>
          </p:nvSpPr>
          <p:spPr>
            <a:xfrm>
              <a:off x="4859338" y="3176010"/>
              <a:ext cx="2465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25417" hangingPunct="0"/>
              <a:r>
                <a:rPr lang="es-CO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PRODUCTIVIDAD</a:t>
              </a:r>
              <a:endParaRPr lang="es-ES" b="1" kern="0" dirty="0">
                <a:solidFill>
                  <a:srgbClr val="262E3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Neue UltraLight"/>
              </a:endParaRPr>
            </a:p>
          </p:txBody>
        </p:sp>
        <p:sp>
          <p:nvSpPr>
            <p:cNvPr id="53" name="CuadroTexto 31">
              <a:extLst>
                <a:ext uri="{FF2B5EF4-FFF2-40B4-BE49-F238E27FC236}">
                  <a16:creationId xmlns:a16="http://schemas.microsoft.com/office/drawing/2014/main" id="{5364ABEA-3954-4910-92F8-4B5544FC195C}"/>
                </a:ext>
              </a:extLst>
            </p:cNvPr>
            <p:cNvSpPr txBox="1"/>
            <p:nvPr/>
          </p:nvSpPr>
          <p:spPr>
            <a:xfrm>
              <a:off x="16875700" y="3126400"/>
              <a:ext cx="2465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25417" hangingPunct="0"/>
              <a:r>
                <a:rPr lang="es-CO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CRECIMIENTO</a:t>
              </a:r>
              <a:endParaRPr lang="es-ES" b="1" kern="0" dirty="0">
                <a:solidFill>
                  <a:srgbClr val="262E3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Neue UltraLight"/>
              </a:endParaRPr>
            </a:p>
          </p:txBody>
        </p:sp>
        <p:sp>
          <p:nvSpPr>
            <p:cNvPr id="54" name="Rectángulo redondeado 53"/>
            <p:cNvSpPr/>
            <p:nvPr/>
          </p:nvSpPr>
          <p:spPr>
            <a:xfrm>
              <a:off x="3748805" y="5586907"/>
              <a:ext cx="18706213" cy="2231922"/>
            </a:xfrm>
            <a:prstGeom prst="roundRect">
              <a:avLst/>
            </a:prstGeom>
            <a:noFill/>
            <a:ln w="50800">
              <a:solidFill>
                <a:srgbClr val="C3C5C4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5417" hangingPunct="0"/>
              <a:endParaRPr lang="es-CO" sz="5599" kern="0" dirty="0">
                <a:solidFill>
                  <a:srgbClr val="262E31"/>
                </a:solidFill>
                <a:latin typeface="Arial"/>
                <a:sym typeface="Helvetica Neue UltraLight"/>
              </a:endParaRPr>
            </a:p>
          </p:txBody>
        </p:sp>
        <p:sp>
          <p:nvSpPr>
            <p:cNvPr id="55" name="Rectángulo: esquinas redondeadas 14">
              <a:extLst>
                <a:ext uri="{FF2B5EF4-FFF2-40B4-BE49-F238E27FC236}">
                  <a16:creationId xmlns:a16="http://schemas.microsoft.com/office/drawing/2014/main" id="{C59BA8BA-9047-45C8-B534-52F03F112BA7}"/>
                </a:ext>
              </a:extLst>
            </p:cNvPr>
            <p:cNvSpPr/>
            <p:nvPr/>
          </p:nvSpPr>
          <p:spPr>
            <a:xfrm>
              <a:off x="4364629" y="6093976"/>
              <a:ext cx="3996463" cy="1549719"/>
            </a:xfrm>
            <a:prstGeom prst="roundRect">
              <a:avLst/>
            </a:prstGeom>
            <a:solidFill>
              <a:srgbClr val="85BB3D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defTabSz="825417" hangingPunct="0"/>
              <a:r>
                <a:rPr lang="es-CO" sz="2500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Mejorar la percepción     del cliente</a:t>
              </a:r>
            </a:p>
          </p:txBody>
        </p:sp>
        <p:sp>
          <p:nvSpPr>
            <p:cNvPr id="56" name="Rectángulo: esquinas redondeadas 15">
              <a:extLst>
                <a:ext uri="{FF2B5EF4-FFF2-40B4-BE49-F238E27FC236}">
                  <a16:creationId xmlns:a16="http://schemas.microsoft.com/office/drawing/2014/main" id="{2E766B7C-CD04-4CB4-8998-DE3B8FCFCDB5}"/>
                </a:ext>
              </a:extLst>
            </p:cNvPr>
            <p:cNvSpPr/>
            <p:nvPr/>
          </p:nvSpPr>
          <p:spPr>
            <a:xfrm>
              <a:off x="13406350" y="6079005"/>
              <a:ext cx="4003409" cy="1549719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defTabSz="825417" hangingPunct="0"/>
              <a:r>
                <a:rPr lang="es-CO" sz="2500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Crecer los ingresos en cada uno de los segmentos de interés</a:t>
              </a:r>
            </a:p>
          </p:txBody>
        </p:sp>
        <p:sp>
          <p:nvSpPr>
            <p:cNvPr id="57" name="Rectángulo: esquinas redondeadas 16">
              <a:extLst>
                <a:ext uri="{FF2B5EF4-FFF2-40B4-BE49-F238E27FC236}">
                  <a16:creationId xmlns:a16="http://schemas.microsoft.com/office/drawing/2014/main" id="{68C49593-2866-4E12-BA62-2146E776BADF}"/>
                </a:ext>
              </a:extLst>
            </p:cNvPr>
            <p:cNvSpPr/>
            <p:nvPr/>
          </p:nvSpPr>
          <p:spPr>
            <a:xfrm>
              <a:off x="8844386" y="6097713"/>
              <a:ext cx="4082746" cy="1546073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defTabSz="825417" hangingPunct="0"/>
              <a:r>
                <a:rPr lang="es-CO" sz="2500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Garantizar la   productividad de cada canal de comercialización</a:t>
              </a:r>
            </a:p>
          </p:txBody>
        </p:sp>
        <p:sp>
          <p:nvSpPr>
            <p:cNvPr id="58" name="Rectángulo: esquinas redondeadas 17">
              <a:extLst>
                <a:ext uri="{FF2B5EF4-FFF2-40B4-BE49-F238E27FC236}">
                  <a16:creationId xmlns:a16="http://schemas.microsoft.com/office/drawing/2014/main" id="{EC0E09C6-08EB-4630-97EB-8C39653AFF8F}"/>
                </a:ext>
              </a:extLst>
            </p:cNvPr>
            <p:cNvSpPr/>
            <p:nvPr/>
          </p:nvSpPr>
          <p:spPr>
            <a:xfrm>
              <a:off x="17888977" y="6082650"/>
              <a:ext cx="4083496" cy="1546073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defTabSz="825417" hangingPunct="0"/>
              <a:r>
                <a:rPr lang="es-ES" sz="2500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Crecer el porcentaje de participación en el mercado asegurador</a:t>
              </a:r>
              <a:endParaRPr lang="es-CO" sz="2500" kern="0" dirty="0">
                <a:solidFill>
                  <a:srgbClr val="262E3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Neue UltraLight"/>
              </a:endParaRPr>
            </a:p>
          </p:txBody>
        </p:sp>
        <p:sp>
          <p:nvSpPr>
            <p:cNvPr id="59" name="CuadroTexto 31">
              <a:extLst>
                <a:ext uri="{FF2B5EF4-FFF2-40B4-BE49-F238E27FC236}">
                  <a16:creationId xmlns:a16="http://schemas.microsoft.com/office/drawing/2014/main" id="{5364ABEA-3954-4910-92F8-4B5544FC195C}"/>
                </a:ext>
              </a:extLst>
            </p:cNvPr>
            <p:cNvSpPr txBox="1"/>
            <p:nvPr/>
          </p:nvSpPr>
          <p:spPr>
            <a:xfrm>
              <a:off x="4512209" y="5697604"/>
              <a:ext cx="35344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25417" hangingPunct="0"/>
              <a:r>
                <a:rPr lang="es-CO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PROPUESTA DE VALOR</a:t>
              </a:r>
              <a:endParaRPr lang="es-ES" b="1" kern="0" dirty="0">
                <a:solidFill>
                  <a:srgbClr val="262E3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Neue UltraLight"/>
              </a:endParaRPr>
            </a:p>
          </p:txBody>
        </p:sp>
        <p:sp>
          <p:nvSpPr>
            <p:cNvPr id="60" name="CuadroTexto 31">
              <a:extLst>
                <a:ext uri="{FF2B5EF4-FFF2-40B4-BE49-F238E27FC236}">
                  <a16:creationId xmlns:a16="http://schemas.microsoft.com/office/drawing/2014/main" id="{5364ABEA-3954-4910-92F8-4B5544FC195C}"/>
                </a:ext>
              </a:extLst>
            </p:cNvPr>
            <p:cNvSpPr txBox="1"/>
            <p:nvPr/>
          </p:nvSpPr>
          <p:spPr>
            <a:xfrm>
              <a:off x="8934838" y="5696260"/>
              <a:ext cx="225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25417" hangingPunct="0"/>
              <a:r>
                <a:rPr lang="es-CO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CANALES</a:t>
              </a:r>
              <a:endParaRPr lang="es-ES" b="1" kern="0" dirty="0">
                <a:solidFill>
                  <a:srgbClr val="262E3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Neue UltraLight"/>
              </a:endParaRPr>
            </a:p>
          </p:txBody>
        </p:sp>
        <p:sp>
          <p:nvSpPr>
            <p:cNvPr id="61" name="CuadroTexto 31">
              <a:extLst>
                <a:ext uri="{FF2B5EF4-FFF2-40B4-BE49-F238E27FC236}">
                  <a16:creationId xmlns:a16="http://schemas.microsoft.com/office/drawing/2014/main" id="{5364ABEA-3954-4910-92F8-4B5544FC195C}"/>
                </a:ext>
              </a:extLst>
            </p:cNvPr>
            <p:cNvSpPr txBox="1"/>
            <p:nvPr/>
          </p:nvSpPr>
          <p:spPr>
            <a:xfrm>
              <a:off x="13505536" y="5697604"/>
              <a:ext cx="225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25417" hangingPunct="0"/>
              <a:r>
                <a:rPr lang="es-CO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CLIENTES</a:t>
              </a:r>
              <a:endParaRPr lang="es-ES" b="1" kern="0" dirty="0">
                <a:solidFill>
                  <a:srgbClr val="262E3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Neue UltraLight"/>
              </a:endParaRPr>
            </a:p>
          </p:txBody>
        </p:sp>
        <p:sp>
          <p:nvSpPr>
            <p:cNvPr id="62" name="CuadroTexto 31">
              <a:extLst>
                <a:ext uri="{FF2B5EF4-FFF2-40B4-BE49-F238E27FC236}">
                  <a16:creationId xmlns:a16="http://schemas.microsoft.com/office/drawing/2014/main" id="{5364ABEA-3954-4910-92F8-4B5544FC195C}"/>
                </a:ext>
              </a:extLst>
            </p:cNvPr>
            <p:cNvSpPr txBox="1"/>
            <p:nvPr/>
          </p:nvSpPr>
          <p:spPr>
            <a:xfrm>
              <a:off x="17978275" y="5713580"/>
              <a:ext cx="225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25417" hangingPunct="0"/>
              <a:r>
                <a:rPr lang="es-CO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MERCADO</a:t>
              </a:r>
              <a:endParaRPr lang="es-ES" b="1" kern="0" dirty="0">
                <a:solidFill>
                  <a:srgbClr val="262E3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Neue UltraLight"/>
              </a:endParaRPr>
            </a:p>
          </p:txBody>
        </p:sp>
        <p:sp>
          <p:nvSpPr>
            <p:cNvPr id="63" name="Rectángulo redondeado 62"/>
            <p:cNvSpPr/>
            <p:nvPr/>
          </p:nvSpPr>
          <p:spPr>
            <a:xfrm>
              <a:off x="3758584" y="8325898"/>
              <a:ext cx="18706213" cy="1501360"/>
            </a:xfrm>
            <a:prstGeom prst="roundRect">
              <a:avLst/>
            </a:prstGeom>
            <a:noFill/>
            <a:ln w="50800">
              <a:solidFill>
                <a:srgbClr val="C3C5C4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5417" hangingPunct="0"/>
              <a:endParaRPr lang="es-CO" sz="5599" kern="0" dirty="0">
                <a:solidFill>
                  <a:srgbClr val="262E31"/>
                </a:solidFill>
                <a:latin typeface="Arial"/>
                <a:sym typeface="Helvetica Neue UltraLight"/>
              </a:endParaRPr>
            </a:p>
          </p:txBody>
        </p:sp>
        <p:sp>
          <p:nvSpPr>
            <p:cNvPr id="64" name="Rectángulo: esquinas redondeadas 18">
              <a:extLst>
                <a:ext uri="{FF2B5EF4-FFF2-40B4-BE49-F238E27FC236}">
                  <a16:creationId xmlns:a16="http://schemas.microsoft.com/office/drawing/2014/main" id="{27F33441-9373-4AF9-B516-DF09B9A1368C}"/>
                </a:ext>
              </a:extLst>
            </p:cNvPr>
            <p:cNvSpPr/>
            <p:nvPr/>
          </p:nvSpPr>
          <p:spPr>
            <a:xfrm>
              <a:off x="4936778" y="8559693"/>
              <a:ext cx="7387164" cy="1019845"/>
            </a:xfrm>
            <a:prstGeom prst="roundRect">
              <a:avLst/>
            </a:prstGeom>
            <a:solidFill>
              <a:srgbClr val="85BB3D"/>
            </a:solidFill>
            <a:ln w="9525" cap="flat" cmpd="sng" algn="ctr">
              <a:solidFill>
                <a:srgbClr val="85BB3D"/>
              </a:solidFill>
              <a:prstDash val="solid"/>
            </a:ln>
            <a:effectLst/>
          </p:spPr>
          <p:txBody>
            <a:bodyPr wrap="square" lIns="0" tIns="0" rIns="0" bIns="0" anchor="ctr" anchorCtr="0">
              <a:noAutofit/>
            </a:bodyPr>
            <a:lstStyle/>
            <a:p>
              <a:pPr algn="ctr" defTabSz="457154">
                <a:defRPr/>
              </a:pPr>
              <a:r>
                <a:rPr lang="es-CO" sz="250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Hacer eficientes los procesos críticos</a:t>
              </a:r>
            </a:p>
          </p:txBody>
        </p:sp>
        <p:sp>
          <p:nvSpPr>
            <p:cNvPr id="65" name="Rectángulo: esquinas redondeadas 18">
              <a:extLst>
                <a:ext uri="{FF2B5EF4-FFF2-40B4-BE49-F238E27FC236}">
                  <a16:creationId xmlns:a16="http://schemas.microsoft.com/office/drawing/2014/main" id="{8A7B704D-1E6A-4465-BB49-24C013DD343C}"/>
                </a:ext>
              </a:extLst>
            </p:cNvPr>
            <p:cNvSpPr/>
            <p:nvPr/>
          </p:nvSpPr>
          <p:spPr>
            <a:xfrm>
              <a:off x="14009796" y="8580015"/>
              <a:ext cx="7387164" cy="1019843"/>
            </a:xfrm>
            <a:prstGeom prst="roundRect">
              <a:avLst/>
            </a:prstGeom>
            <a:solidFill>
              <a:srgbClr val="85BB3D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wrap="square" lIns="0" tIns="0" rIns="0" bIns="0" anchor="ctr" anchorCtr="0">
              <a:noAutofit/>
            </a:bodyPr>
            <a:lstStyle/>
            <a:p>
              <a:pPr algn="ctr" defTabSz="457154">
                <a:defRPr/>
              </a:pPr>
              <a:r>
                <a:rPr lang="es-CO" sz="250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Asegurar la efectiva gestión de riesgos de la compañía</a:t>
              </a:r>
            </a:p>
          </p:txBody>
        </p:sp>
        <p:sp>
          <p:nvSpPr>
            <p:cNvPr id="66" name="CuadroTexto 31">
              <a:extLst>
                <a:ext uri="{FF2B5EF4-FFF2-40B4-BE49-F238E27FC236}">
                  <a16:creationId xmlns:a16="http://schemas.microsoft.com/office/drawing/2014/main" id="{5364ABEA-3954-4910-92F8-4B5544FC195C}"/>
                </a:ext>
              </a:extLst>
            </p:cNvPr>
            <p:cNvSpPr txBox="1"/>
            <p:nvPr/>
          </p:nvSpPr>
          <p:spPr>
            <a:xfrm>
              <a:off x="3911459" y="7991830"/>
              <a:ext cx="3789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25417" hangingPunct="0"/>
              <a:r>
                <a:rPr lang="es-CO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PROCESOS Y RIESGOS</a:t>
              </a:r>
              <a:endParaRPr lang="es-ES" b="1" kern="0" dirty="0">
                <a:solidFill>
                  <a:srgbClr val="262E3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Neue UltraLight"/>
              </a:endParaRPr>
            </a:p>
          </p:txBody>
        </p:sp>
        <p:sp>
          <p:nvSpPr>
            <p:cNvPr id="67" name="Rectángulo redondeado 66"/>
            <p:cNvSpPr/>
            <p:nvPr/>
          </p:nvSpPr>
          <p:spPr>
            <a:xfrm>
              <a:off x="3758584" y="10189293"/>
              <a:ext cx="18706213" cy="2231922"/>
            </a:xfrm>
            <a:prstGeom prst="roundRect">
              <a:avLst/>
            </a:prstGeom>
            <a:noFill/>
            <a:ln w="50800">
              <a:solidFill>
                <a:srgbClr val="C3C5C4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5417" hangingPunct="0"/>
              <a:endParaRPr lang="es-CO" sz="5599" kern="0" dirty="0">
                <a:solidFill>
                  <a:srgbClr val="262E31"/>
                </a:solidFill>
                <a:latin typeface="Arial"/>
                <a:sym typeface="Helvetica Neue UltraLight"/>
              </a:endParaRPr>
            </a:p>
          </p:txBody>
        </p:sp>
        <p:sp>
          <p:nvSpPr>
            <p:cNvPr id="68" name="Rectángulo: esquinas redondeadas 19">
              <a:extLst>
                <a:ext uri="{FF2B5EF4-FFF2-40B4-BE49-F238E27FC236}">
                  <a16:creationId xmlns:a16="http://schemas.microsoft.com/office/drawing/2014/main" id="{26A44256-14DF-4352-A6C6-D14C4BD0C0F0}"/>
                </a:ext>
              </a:extLst>
            </p:cNvPr>
            <p:cNvSpPr/>
            <p:nvPr/>
          </p:nvSpPr>
          <p:spPr>
            <a:xfrm>
              <a:off x="4364629" y="10625192"/>
              <a:ext cx="5867213" cy="1610323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anchor="ctr" anchorCtr="0">
              <a:noAutofit/>
            </a:bodyPr>
            <a:lstStyle/>
            <a:p>
              <a:pPr algn="ctr" defTabSz="457154">
                <a:defRPr/>
              </a:pPr>
              <a:r>
                <a:rPr lang="es-ES" sz="250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Transformación cultura</a:t>
              </a:r>
            </a:p>
          </p:txBody>
        </p:sp>
        <p:sp>
          <p:nvSpPr>
            <p:cNvPr id="69" name="Rectángulo: esquinas redondeadas 20">
              <a:extLst>
                <a:ext uri="{FF2B5EF4-FFF2-40B4-BE49-F238E27FC236}">
                  <a16:creationId xmlns:a16="http://schemas.microsoft.com/office/drawing/2014/main" id="{E286B743-8A8D-4BAE-B700-39F968312DFA}"/>
                </a:ext>
              </a:extLst>
            </p:cNvPr>
            <p:cNvSpPr/>
            <p:nvPr/>
          </p:nvSpPr>
          <p:spPr>
            <a:xfrm>
              <a:off x="10726409" y="10604861"/>
              <a:ext cx="5396606" cy="1610323"/>
            </a:xfrm>
            <a:prstGeom prst="roundRect">
              <a:avLst/>
            </a:prstGeom>
            <a:solidFill>
              <a:srgbClr val="85BB3D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anchor="ctr" anchorCtr="0">
              <a:noAutofit/>
            </a:bodyPr>
            <a:lstStyle/>
            <a:p>
              <a:pPr algn="ctr" defTabSz="457154">
                <a:defRPr/>
              </a:pPr>
              <a:r>
                <a:rPr lang="es-CO" sz="250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Lograr un mayor desarrollo tecnológico</a:t>
              </a:r>
            </a:p>
          </p:txBody>
        </p:sp>
        <p:sp>
          <p:nvSpPr>
            <p:cNvPr id="70" name="Rectángulo: esquinas redondeadas 20">
              <a:extLst>
                <a:ext uri="{FF2B5EF4-FFF2-40B4-BE49-F238E27FC236}">
                  <a16:creationId xmlns:a16="http://schemas.microsoft.com/office/drawing/2014/main" id="{E286B743-8A8D-4BAE-B700-39F968312DFA}"/>
                </a:ext>
              </a:extLst>
            </p:cNvPr>
            <p:cNvSpPr/>
            <p:nvPr/>
          </p:nvSpPr>
          <p:spPr>
            <a:xfrm>
              <a:off x="16595603" y="10559517"/>
              <a:ext cx="5396606" cy="1610323"/>
            </a:xfrm>
            <a:prstGeom prst="roundRect">
              <a:avLst/>
            </a:prstGeom>
            <a:solidFill>
              <a:srgbClr val="85BB3D"/>
            </a:solidFill>
            <a:ln w="9525" cap="flat" cmpd="sng" algn="ctr">
              <a:solidFill>
                <a:srgbClr val="85BB3D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anchor="ctr" anchorCtr="0">
              <a:noAutofit/>
            </a:bodyPr>
            <a:lstStyle/>
            <a:p>
              <a:pPr algn="ctr" defTabSz="457154">
                <a:defRPr/>
              </a:pPr>
              <a:r>
                <a:rPr lang="es-CO" sz="250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Transformación Digital</a:t>
              </a:r>
            </a:p>
          </p:txBody>
        </p:sp>
        <p:sp>
          <p:nvSpPr>
            <p:cNvPr id="71" name="CuadroTexto 31">
              <a:extLst>
                <a:ext uri="{FF2B5EF4-FFF2-40B4-BE49-F238E27FC236}">
                  <a16:creationId xmlns:a16="http://schemas.microsoft.com/office/drawing/2014/main" id="{5364ABEA-3954-4910-92F8-4B5544FC195C}"/>
                </a:ext>
              </a:extLst>
            </p:cNvPr>
            <p:cNvSpPr txBox="1"/>
            <p:nvPr/>
          </p:nvSpPr>
          <p:spPr>
            <a:xfrm>
              <a:off x="4408451" y="10279717"/>
              <a:ext cx="67039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54"/>
              <a:r>
                <a:rPr lang="es-CO" b="1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TALENTO HUMANO Y CULTURA ORGANIZACIONAL</a:t>
              </a:r>
              <a:endParaRPr lang="es-ES" b="1" dirty="0">
                <a:solidFill>
                  <a:srgbClr val="262E3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Neue UltraLight"/>
              </a:endParaRPr>
            </a:p>
          </p:txBody>
        </p:sp>
        <p:sp>
          <p:nvSpPr>
            <p:cNvPr id="72" name="CuadroTexto 31">
              <a:extLst>
                <a:ext uri="{FF2B5EF4-FFF2-40B4-BE49-F238E27FC236}">
                  <a16:creationId xmlns:a16="http://schemas.microsoft.com/office/drawing/2014/main" id="{5364ABEA-3954-4910-92F8-4B5544FC195C}"/>
                </a:ext>
              </a:extLst>
            </p:cNvPr>
            <p:cNvSpPr txBox="1"/>
            <p:nvPr/>
          </p:nvSpPr>
          <p:spPr>
            <a:xfrm>
              <a:off x="11021871" y="10237000"/>
              <a:ext cx="45687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54"/>
              <a:r>
                <a:rPr lang="es-CO" b="1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INNOVACIÓN Y TECNOLOGÍA</a:t>
              </a:r>
              <a:endParaRPr lang="es-ES" b="1" dirty="0">
                <a:solidFill>
                  <a:srgbClr val="262E3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Neue UltraLight"/>
              </a:endParaRPr>
            </a:p>
          </p:txBody>
        </p:sp>
        <p:sp>
          <p:nvSpPr>
            <p:cNvPr id="73" name="Abrir corchete 72"/>
            <p:cNvSpPr/>
            <p:nvPr/>
          </p:nvSpPr>
          <p:spPr>
            <a:xfrm flipH="1">
              <a:off x="22430861" y="3118710"/>
              <a:ext cx="170121" cy="2147777"/>
            </a:xfrm>
            <a:prstGeom prst="leftBracket">
              <a:avLst/>
            </a:prstGeom>
            <a:ln w="57150">
              <a:solidFill>
                <a:srgbClr val="85BB3D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3" tIns="45716" rIns="91433" bIns="45716" numCol="1" spcCol="38100" rtlCol="0" anchor="t">
              <a:noAutofit/>
            </a:bodyPr>
            <a:lstStyle/>
            <a:p>
              <a:pPr defTabSz="914309" latinLnBrk="1" hangingPunct="0"/>
              <a:endParaRPr lang="es-CO" kern="0" dirty="0">
                <a:solidFill>
                  <a:srgbClr val="000000"/>
                </a:solidFill>
                <a:latin typeface="Arial"/>
                <a:sym typeface="Helvetica Neue UltraLight"/>
              </a:endParaRPr>
            </a:p>
          </p:txBody>
        </p:sp>
        <p:sp>
          <p:nvSpPr>
            <p:cNvPr id="74" name="Abrir corchete 73"/>
            <p:cNvSpPr/>
            <p:nvPr/>
          </p:nvSpPr>
          <p:spPr>
            <a:xfrm flipH="1">
              <a:off x="22464797" y="5628522"/>
              <a:ext cx="170121" cy="2147777"/>
            </a:xfrm>
            <a:prstGeom prst="leftBracket">
              <a:avLst/>
            </a:prstGeom>
            <a:ln w="57150">
              <a:solidFill>
                <a:srgbClr val="85BB3D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3" tIns="45716" rIns="91433" bIns="45716" numCol="1" spcCol="38100" rtlCol="0" anchor="t">
              <a:noAutofit/>
            </a:bodyPr>
            <a:lstStyle/>
            <a:p>
              <a:pPr defTabSz="914309" latinLnBrk="1" hangingPunct="0"/>
              <a:endParaRPr lang="es-CO" kern="0" dirty="0">
                <a:solidFill>
                  <a:srgbClr val="000000"/>
                </a:solidFill>
                <a:latin typeface="Arial"/>
                <a:sym typeface="Helvetica Neue UltraLight"/>
              </a:endParaRPr>
            </a:p>
          </p:txBody>
        </p:sp>
        <p:sp>
          <p:nvSpPr>
            <p:cNvPr id="75" name="Abrir corchete 74"/>
            <p:cNvSpPr/>
            <p:nvPr/>
          </p:nvSpPr>
          <p:spPr>
            <a:xfrm flipH="1">
              <a:off x="22483081" y="8158758"/>
              <a:ext cx="179900" cy="1821713"/>
            </a:xfrm>
            <a:prstGeom prst="leftBracket">
              <a:avLst/>
            </a:prstGeom>
            <a:ln w="57150">
              <a:solidFill>
                <a:srgbClr val="85BB3D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3" tIns="45716" rIns="91433" bIns="45716" numCol="1" spcCol="38100" rtlCol="0" anchor="t">
              <a:noAutofit/>
            </a:bodyPr>
            <a:lstStyle/>
            <a:p>
              <a:pPr defTabSz="914309" latinLnBrk="1" hangingPunct="0"/>
              <a:endParaRPr lang="es-CO" kern="0" dirty="0">
                <a:solidFill>
                  <a:srgbClr val="000000"/>
                </a:solidFill>
                <a:latin typeface="Arial"/>
                <a:sym typeface="Helvetica Neue UltraLight"/>
              </a:endParaRPr>
            </a:p>
          </p:txBody>
        </p:sp>
        <p:sp>
          <p:nvSpPr>
            <p:cNvPr id="76" name="Abrir corchete 75"/>
            <p:cNvSpPr/>
            <p:nvPr/>
          </p:nvSpPr>
          <p:spPr>
            <a:xfrm flipH="1">
              <a:off x="22487970" y="10189293"/>
              <a:ext cx="170121" cy="2147777"/>
            </a:xfrm>
            <a:prstGeom prst="leftBracket">
              <a:avLst/>
            </a:prstGeom>
            <a:ln w="57150">
              <a:solidFill>
                <a:srgbClr val="85BB3D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3" tIns="45716" rIns="91433" bIns="45716" numCol="1" spcCol="38100" rtlCol="0" anchor="t">
              <a:noAutofit/>
            </a:bodyPr>
            <a:lstStyle/>
            <a:p>
              <a:pPr defTabSz="914309" latinLnBrk="1" hangingPunct="0"/>
              <a:endParaRPr lang="es-CO" kern="0" dirty="0">
                <a:solidFill>
                  <a:srgbClr val="000000"/>
                </a:solidFill>
                <a:latin typeface="Arial"/>
                <a:sym typeface="Helvetica Neue UltraLight"/>
              </a:endParaRPr>
            </a:p>
          </p:txBody>
        </p:sp>
        <p:cxnSp>
          <p:nvCxnSpPr>
            <p:cNvPr id="77" name="Conector curvado 76"/>
            <p:cNvCxnSpPr>
              <a:stCxn id="49" idx="3"/>
              <a:endCxn id="48" idx="1"/>
            </p:cNvCxnSpPr>
            <p:nvPr/>
          </p:nvCxnSpPr>
          <p:spPr>
            <a:xfrm flipV="1">
              <a:off x="9389026" y="3365982"/>
              <a:ext cx="1387848" cy="829038"/>
            </a:xfrm>
            <a:prstGeom prst="curvedConnector3">
              <a:avLst/>
            </a:prstGeom>
            <a:ln w="57150">
              <a:solidFill>
                <a:srgbClr val="85BB3D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curvado 77"/>
            <p:cNvCxnSpPr>
              <a:stCxn id="50" idx="1"/>
              <a:endCxn id="48" idx="3"/>
            </p:cNvCxnSpPr>
            <p:nvPr/>
          </p:nvCxnSpPr>
          <p:spPr>
            <a:xfrm rot="10800000">
              <a:off x="15446510" y="3365982"/>
              <a:ext cx="1344131" cy="773058"/>
            </a:xfrm>
            <a:prstGeom prst="curvedConnector3">
              <a:avLst/>
            </a:prstGeom>
            <a:ln w="57150">
              <a:solidFill>
                <a:srgbClr val="85BB3D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Flecha curvada hacia la derecha 78"/>
            <p:cNvSpPr/>
            <p:nvPr/>
          </p:nvSpPr>
          <p:spPr>
            <a:xfrm rot="10800000">
              <a:off x="22639245" y="3858512"/>
              <a:ext cx="655376" cy="2411540"/>
            </a:xfrm>
            <a:prstGeom prst="curvedRightArrow">
              <a:avLst>
                <a:gd name="adj1" fmla="val 30781"/>
                <a:gd name="adj2" fmla="val 84342"/>
                <a:gd name="adj3" fmla="val 19835"/>
              </a:avLst>
            </a:prstGeom>
            <a:solidFill>
              <a:srgbClr val="85BB3D"/>
            </a:solidFill>
            <a:ln>
              <a:solidFill>
                <a:srgbClr val="85BB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5417" hangingPunct="0"/>
              <a:endParaRPr lang="es-CO" sz="5599" kern="0" dirty="0">
                <a:solidFill>
                  <a:srgbClr val="262E31"/>
                </a:solidFill>
                <a:latin typeface="Arial"/>
                <a:sym typeface="Helvetica Neue UltraLight"/>
              </a:endParaRPr>
            </a:p>
          </p:txBody>
        </p:sp>
        <p:sp>
          <p:nvSpPr>
            <p:cNvPr id="80" name="Flecha curvada hacia la derecha 79"/>
            <p:cNvSpPr/>
            <p:nvPr/>
          </p:nvSpPr>
          <p:spPr>
            <a:xfrm rot="10800000">
              <a:off x="22664645" y="6525512"/>
              <a:ext cx="655376" cy="2411540"/>
            </a:xfrm>
            <a:prstGeom prst="curvedRightArrow">
              <a:avLst>
                <a:gd name="adj1" fmla="val 30781"/>
                <a:gd name="adj2" fmla="val 84342"/>
                <a:gd name="adj3" fmla="val 19835"/>
              </a:avLst>
            </a:prstGeom>
            <a:solidFill>
              <a:srgbClr val="85BB3D"/>
            </a:solidFill>
            <a:ln>
              <a:solidFill>
                <a:srgbClr val="85BB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5417" hangingPunct="0"/>
              <a:endParaRPr lang="es-CO" sz="5599" kern="0" dirty="0">
                <a:solidFill>
                  <a:srgbClr val="262E31"/>
                </a:solidFill>
                <a:latin typeface="Arial"/>
                <a:sym typeface="Helvetica Neue UltraLight"/>
              </a:endParaRPr>
            </a:p>
          </p:txBody>
        </p:sp>
        <p:sp>
          <p:nvSpPr>
            <p:cNvPr id="81" name="Flecha curvada hacia la derecha 80"/>
            <p:cNvSpPr/>
            <p:nvPr/>
          </p:nvSpPr>
          <p:spPr>
            <a:xfrm rot="10800000">
              <a:off x="22690045" y="9065512"/>
              <a:ext cx="655376" cy="2411540"/>
            </a:xfrm>
            <a:prstGeom prst="curvedRightArrow">
              <a:avLst>
                <a:gd name="adj1" fmla="val 30781"/>
                <a:gd name="adj2" fmla="val 84342"/>
                <a:gd name="adj3" fmla="val 19835"/>
              </a:avLst>
            </a:prstGeom>
            <a:solidFill>
              <a:srgbClr val="85BB3D"/>
            </a:solidFill>
            <a:ln>
              <a:solidFill>
                <a:srgbClr val="85BB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5417" hangingPunct="0"/>
              <a:endParaRPr lang="es-CO" sz="5599" kern="0" dirty="0">
                <a:solidFill>
                  <a:srgbClr val="262E31"/>
                </a:solidFill>
                <a:latin typeface="Arial"/>
                <a:sym typeface="Helvetica Neue UltraLight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10603771" y="2625668"/>
            <a:ext cx="682374" cy="468766"/>
            <a:chOff x="11453672" y="4275240"/>
            <a:chExt cx="682418" cy="1469361"/>
          </a:xfrm>
        </p:grpSpPr>
        <p:sp>
          <p:nvSpPr>
            <p:cNvPr id="38" name="Elipse 37"/>
            <p:cNvSpPr/>
            <p:nvPr/>
          </p:nvSpPr>
          <p:spPr>
            <a:xfrm>
              <a:off x="11453672" y="4275240"/>
              <a:ext cx="682418" cy="1469361"/>
            </a:xfrm>
            <a:prstGeom prst="ellipse">
              <a:avLst/>
            </a:prstGeom>
            <a:solidFill>
              <a:schemeClr val="bg1"/>
            </a:solidFill>
            <a:ln w="12700" cap="flat">
              <a:solidFill>
                <a:schemeClr val="bg1">
                  <a:lumMod val="7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797" tIns="50797" rIns="50797" bIns="50797" numCol="1" spcCol="38100" rtlCol="0" anchor="ctr">
              <a:spAutoFit/>
            </a:bodyPr>
            <a:lstStyle/>
            <a:p>
              <a:pPr algn="ctr" defTabSz="584142" hangingPunct="0"/>
              <a:endParaRPr lang="es-CO" sz="4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 Neue UltraLight"/>
                <a:ea typeface="Helvetica Neue UltraLight"/>
                <a:cs typeface="Helvetica Neue UltraLight"/>
                <a:sym typeface="Helvetica Neue UltraLight"/>
              </a:endParaRPr>
            </a:p>
          </p:txBody>
        </p:sp>
        <p:sp>
          <p:nvSpPr>
            <p:cNvPr id="39" name="Flecha arriba 38"/>
            <p:cNvSpPr/>
            <p:nvPr/>
          </p:nvSpPr>
          <p:spPr>
            <a:xfrm>
              <a:off x="11539922" y="4368163"/>
              <a:ext cx="494567" cy="1216721"/>
            </a:xfrm>
            <a:prstGeom prst="upArrow">
              <a:avLst/>
            </a:prstGeom>
            <a:solidFill>
              <a:srgbClr val="85BB3D"/>
            </a:solidFill>
            <a:ln w="12700" cap="flat">
              <a:solidFill>
                <a:schemeClr val="bg1">
                  <a:lumMod val="7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797" tIns="50797" rIns="50797" bIns="50797" numCol="1" spcCol="38100" rtlCol="0" anchor="ctr">
              <a:spAutoFit/>
            </a:bodyPr>
            <a:lstStyle/>
            <a:p>
              <a:pPr algn="ctr" defTabSz="584142" hangingPunct="0"/>
              <a:endParaRPr lang="es-CO" sz="4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 Neue UltraLight"/>
                <a:ea typeface="Helvetica Neue UltraLight"/>
                <a:cs typeface="Helvetica Neue UltraLight"/>
                <a:sym typeface="Helvetica Neue UltraLight"/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16578402" y="3385685"/>
            <a:ext cx="682374" cy="468766"/>
            <a:chOff x="11453672" y="4275240"/>
            <a:chExt cx="682418" cy="1469361"/>
          </a:xfrm>
        </p:grpSpPr>
        <p:sp>
          <p:nvSpPr>
            <p:cNvPr id="36" name="Elipse 35"/>
            <p:cNvSpPr/>
            <p:nvPr/>
          </p:nvSpPr>
          <p:spPr>
            <a:xfrm>
              <a:off x="11453672" y="4275240"/>
              <a:ext cx="682418" cy="1469361"/>
            </a:xfrm>
            <a:prstGeom prst="ellipse">
              <a:avLst/>
            </a:prstGeom>
            <a:solidFill>
              <a:schemeClr val="bg1"/>
            </a:solidFill>
            <a:ln w="12700" cap="flat">
              <a:solidFill>
                <a:schemeClr val="bg1">
                  <a:lumMod val="7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797" tIns="50797" rIns="50797" bIns="50797" numCol="1" spcCol="38100" rtlCol="0" anchor="ctr">
              <a:spAutoFit/>
            </a:bodyPr>
            <a:lstStyle/>
            <a:p>
              <a:pPr algn="ctr" defTabSz="584142" hangingPunct="0"/>
              <a:endParaRPr lang="es-CO" sz="4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 Neue UltraLight"/>
                <a:ea typeface="Helvetica Neue UltraLight"/>
                <a:cs typeface="Helvetica Neue UltraLight"/>
                <a:sym typeface="Helvetica Neue UltraLight"/>
              </a:endParaRPr>
            </a:p>
          </p:txBody>
        </p:sp>
        <p:sp>
          <p:nvSpPr>
            <p:cNvPr id="37" name="Flecha arriba 36"/>
            <p:cNvSpPr/>
            <p:nvPr/>
          </p:nvSpPr>
          <p:spPr>
            <a:xfrm>
              <a:off x="11539922" y="4368163"/>
              <a:ext cx="494567" cy="1216721"/>
            </a:xfrm>
            <a:prstGeom prst="upArrow">
              <a:avLst/>
            </a:prstGeom>
            <a:solidFill>
              <a:srgbClr val="85BB3D"/>
            </a:solidFill>
            <a:ln w="12700" cap="flat">
              <a:solidFill>
                <a:schemeClr val="bg1">
                  <a:lumMod val="7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797" tIns="50797" rIns="50797" bIns="50797" numCol="1" spcCol="38100" rtlCol="0" anchor="ctr">
              <a:spAutoFit/>
            </a:bodyPr>
            <a:lstStyle/>
            <a:p>
              <a:pPr algn="ctr" defTabSz="584142" hangingPunct="0"/>
              <a:endParaRPr lang="es-CO" sz="4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 Neue UltraLight"/>
                <a:ea typeface="Helvetica Neue UltraLight"/>
                <a:cs typeface="Helvetica Neue UltraLight"/>
                <a:sym typeface="Helvetica Neue UltraLight"/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13853537" y="8490345"/>
            <a:ext cx="682374" cy="468766"/>
            <a:chOff x="11453672" y="4275240"/>
            <a:chExt cx="682418" cy="1469361"/>
          </a:xfrm>
        </p:grpSpPr>
        <p:sp>
          <p:nvSpPr>
            <p:cNvPr id="34" name="Elipse 33"/>
            <p:cNvSpPr/>
            <p:nvPr/>
          </p:nvSpPr>
          <p:spPr>
            <a:xfrm>
              <a:off x="11453672" y="4275240"/>
              <a:ext cx="682418" cy="1469361"/>
            </a:xfrm>
            <a:prstGeom prst="ellipse">
              <a:avLst/>
            </a:prstGeom>
            <a:solidFill>
              <a:schemeClr val="bg1"/>
            </a:solidFill>
            <a:ln w="12700" cap="flat">
              <a:solidFill>
                <a:schemeClr val="bg1">
                  <a:lumMod val="7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797" tIns="50797" rIns="50797" bIns="50797" numCol="1" spcCol="38100" rtlCol="0" anchor="ctr">
              <a:spAutoFit/>
            </a:bodyPr>
            <a:lstStyle/>
            <a:p>
              <a:pPr algn="ctr" defTabSz="584142" hangingPunct="0"/>
              <a:endParaRPr lang="es-CO" sz="4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 Neue UltraLight"/>
                <a:ea typeface="Helvetica Neue UltraLight"/>
                <a:cs typeface="Helvetica Neue UltraLight"/>
                <a:sym typeface="Helvetica Neue UltraLight"/>
              </a:endParaRPr>
            </a:p>
          </p:txBody>
        </p:sp>
        <p:sp>
          <p:nvSpPr>
            <p:cNvPr id="35" name="Flecha arriba 34"/>
            <p:cNvSpPr/>
            <p:nvPr/>
          </p:nvSpPr>
          <p:spPr>
            <a:xfrm>
              <a:off x="11539922" y="4368163"/>
              <a:ext cx="494567" cy="1216721"/>
            </a:xfrm>
            <a:prstGeom prst="upArrow">
              <a:avLst/>
            </a:prstGeom>
            <a:solidFill>
              <a:srgbClr val="85BB3D"/>
            </a:solidFill>
            <a:ln w="12700" cap="flat">
              <a:solidFill>
                <a:schemeClr val="bg1">
                  <a:lumMod val="7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797" tIns="50797" rIns="50797" bIns="50797" numCol="1" spcCol="38100" rtlCol="0" anchor="ctr">
              <a:spAutoFit/>
            </a:bodyPr>
            <a:lstStyle/>
            <a:p>
              <a:pPr algn="ctr" defTabSz="584142" hangingPunct="0"/>
              <a:endParaRPr lang="es-CO" sz="4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 Neue UltraLight"/>
                <a:ea typeface="Helvetica Neue UltraLight"/>
                <a:cs typeface="Helvetica Neue UltraLight"/>
                <a:sym typeface="Helvetica Neue UltraLight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4716759" y="8456695"/>
            <a:ext cx="682374" cy="468766"/>
            <a:chOff x="11453672" y="4275240"/>
            <a:chExt cx="682418" cy="1469361"/>
          </a:xfrm>
        </p:grpSpPr>
        <p:sp>
          <p:nvSpPr>
            <p:cNvPr id="32" name="Elipse 31"/>
            <p:cNvSpPr/>
            <p:nvPr/>
          </p:nvSpPr>
          <p:spPr>
            <a:xfrm>
              <a:off x="11453672" y="4275240"/>
              <a:ext cx="682418" cy="1469361"/>
            </a:xfrm>
            <a:prstGeom prst="ellipse">
              <a:avLst/>
            </a:prstGeom>
            <a:solidFill>
              <a:schemeClr val="bg1"/>
            </a:solidFill>
            <a:ln w="12700" cap="flat">
              <a:solidFill>
                <a:schemeClr val="bg1">
                  <a:lumMod val="7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797" tIns="50797" rIns="50797" bIns="50797" numCol="1" spcCol="38100" rtlCol="0" anchor="ctr">
              <a:spAutoFit/>
            </a:bodyPr>
            <a:lstStyle/>
            <a:p>
              <a:pPr algn="ctr" defTabSz="584142" hangingPunct="0"/>
              <a:endParaRPr lang="es-CO" sz="4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 Neue UltraLight"/>
                <a:ea typeface="Helvetica Neue UltraLight"/>
                <a:cs typeface="Helvetica Neue UltraLight"/>
                <a:sym typeface="Helvetica Neue UltraLight"/>
              </a:endParaRPr>
            </a:p>
          </p:txBody>
        </p:sp>
        <p:sp>
          <p:nvSpPr>
            <p:cNvPr id="33" name="Flecha arriba 32"/>
            <p:cNvSpPr/>
            <p:nvPr/>
          </p:nvSpPr>
          <p:spPr>
            <a:xfrm>
              <a:off x="11539922" y="4368163"/>
              <a:ext cx="494567" cy="1216721"/>
            </a:xfrm>
            <a:prstGeom prst="upArrow">
              <a:avLst/>
            </a:prstGeom>
            <a:solidFill>
              <a:srgbClr val="85BB3D"/>
            </a:solidFill>
            <a:ln w="12700" cap="flat">
              <a:solidFill>
                <a:schemeClr val="bg1">
                  <a:lumMod val="7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797" tIns="50797" rIns="50797" bIns="50797" numCol="1" spcCol="38100" rtlCol="0" anchor="ctr">
              <a:spAutoFit/>
            </a:bodyPr>
            <a:lstStyle/>
            <a:p>
              <a:pPr algn="ctr" defTabSz="584142" hangingPunct="0"/>
              <a:endParaRPr lang="es-CO" sz="4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 Neue UltraLight"/>
                <a:ea typeface="Helvetica Neue UltraLight"/>
                <a:cs typeface="Helvetica Neue UltraLight"/>
                <a:sym typeface="Helvetica Neue UltraLight"/>
              </a:endParaRPr>
            </a:p>
          </p:txBody>
        </p:sp>
      </p:grpSp>
      <p:sp>
        <p:nvSpPr>
          <p:cNvPr id="30" name="CuadroTexto 29"/>
          <p:cNvSpPr txBox="1"/>
          <p:nvPr/>
        </p:nvSpPr>
        <p:spPr>
          <a:xfrm>
            <a:off x="3521154" y="1335469"/>
            <a:ext cx="4602378" cy="656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100" rtlCol="0" anchor="t">
            <a:spAutoFit/>
          </a:bodyPr>
          <a:lstStyle/>
          <a:p>
            <a:pPr defTabSz="825417" hangingPunct="0"/>
            <a:r>
              <a:rPr lang="es-CO" sz="3600" kern="0" dirty="0">
                <a:solidFill>
                  <a:srgbClr val="000000"/>
                </a:solidFill>
                <a:latin typeface="Helvetica Neue UltraLight"/>
                <a:sym typeface="Helvetica Neue UltraLight"/>
              </a:rPr>
              <a:t>A diciembre </a:t>
            </a:r>
            <a:r>
              <a:rPr lang="es-CO" sz="3600" kern="0" dirty="0">
                <a:solidFill>
                  <a:srgbClr val="000000"/>
                </a:solidFill>
                <a:latin typeface="Helvetica Neue UltraLight"/>
                <a:ea typeface="Helvetica Neue UltraLight"/>
                <a:cs typeface="Helvetica Neue UltraLight"/>
                <a:sym typeface="Helvetica Neue UltraLight"/>
              </a:rPr>
              <a:t>2019</a:t>
            </a:r>
          </a:p>
        </p:txBody>
      </p:sp>
      <p:sp>
        <p:nvSpPr>
          <p:cNvPr id="82" name="Your…">
            <a:extLst>
              <a:ext uri="{FF2B5EF4-FFF2-40B4-BE49-F238E27FC236}">
                <a16:creationId xmlns:a16="http://schemas.microsoft.com/office/drawing/2014/main" id="{23269EC4-0440-4672-BC10-8E3F08F37D3F}"/>
              </a:ext>
            </a:extLst>
          </p:cNvPr>
          <p:cNvSpPr/>
          <p:nvPr/>
        </p:nvSpPr>
        <p:spPr>
          <a:xfrm>
            <a:off x="2213603" y="662570"/>
            <a:ext cx="20130876" cy="88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defTabSz="1155600" hangingPunct="0">
              <a:lnSpc>
                <a:spcPct val="80000"/>
              </a:lnSpc>
              <a:defRPr sz="7200">
                <a:solidFill>
                  <a:srgbClr val="323C4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7199" b="1" kern="0" dirty="0">
                <a:solidFill>
                  <a:srgbClr val="00CC00"/>
                </a:solidFill>
                <a:latin typeface="Helvetica" panose="020B0604020202020204" pitchFamily="34" charset="0"/>
                <a:ea typeface="Montserrat"/>
                <a:cs typeface="Helvetica" panose="020B0604020202020204" pitchFamily="34" charset="0"/>
                <a:sym typeface="Helvetica"/>
              </a:rPr>
              <a:t>Mapa</a:t>
            </a:r>
            <a:r>
              <a:rPr lang="es-ES" sz="7199" kern="0" dirty="0">
                <a:solidFill>
                  <a:srgbClr val="00CC00"/>
                </a:solidFill>
                <a:latin typeface="Helvetica" panose="020B0604020202020204" pitchFamily="34" charset="0"/>
                <a:ea typeface="Montserrat"/>
                <a:cs typeface="Helvetica" panose="020B0604020202020204" pitchFamily="34" charset="0"/>
                <a:sym typeface="Helvetica"/>
              </a:rPr>
              <a:t> </a:t>
            </a:r>
            <a:r>
              <a:rPr lang="es-ES" sz="7199" kern="0" dirty="0">
                <a:solidFill>
                  <a:srgbClr val="262E31"/>
                </a:solidFill>
                <a:latin typeface="Helvetica" panose="020B0604020202020204" pitchFamily="34" charset="0"/>
                <a:ea typeface="Montserrat"/>
                <a:cs typeface="Helvetica" panose="020B0604020202020204" pitchFamily="34" charset="0"/>
                <a:sym typeface="Helvetica"/>
              </a:rPr>
              <a:t>Estratégico Corporativo 2019 – 2021</a:t>
            </a:r>
            <a:endParaRPr sz="7199" kern="0" dirty="0">
              <a:solidFill>
                <a:srgbClr val="262E31"/>
              </a:solidFill>
              <a:latin typeface="Helvetica" panose="020B0604020202020204" pitchFamily="34" charset="0"/>
              <a:ea typeface="Montserrat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83" name="Rectángulo 82"/>
          <p:cNvSpPr/>
          <p:nvPr/>
        </p:nvSpPr>
        <p:spPr>
          <a:xfrm>
            <a:off x="0" y="5266487"/>
            <a:ext cx="24384000" cy="8449513"/>
          </a:xfrm>
          <a:prstGeom prst="rect">
            <a:avLst/>
          </a:prstGeom>
          <a:solidFill>
            <a:schemeClr val="bg1">
              <a:lumMod val="95000"/>
              <a:alpha val="97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Helvetica Neue UltraLight"/>
              <a:ea typeface="Helvetica Neue UltraLight"/>
              <a:cs typeface="Helvetica Neue UltraLight"/>
              <a:sym typeface="Helvetica Neue UltraLight"/>
            </a:endParaRPr>
          </a:p>
        </p:txBody>
      </p:sp>
      <p:cxnSp>
        <p:nvCxnSpPr>
          <p:cNvPr id="84" name="8 Conector recto de flecha"/>
          <p:cNvCxnSpPr>
            <a:stCxn id="48" idx="2"/>
          </p:cNvCxnSpPr>
          <p:nvPr/>
        </p:nvCxnSpPr>
        <p:spPr>
          <a:xfrm>
            <a:off x="13110838" y="4004640"/>
            <a:ext cx="8016" cy="1907015"/>
          </a:xfrm>
          <a:prstGeom prst="straightConnector1">
            <a:avLst/>
          </a:prstGeom>
          <a:ln w="127000" cap="rnd">
            <a:solidFill>
              <a:srgbClr val="62BD1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8 Conector recto de flecha"/>
          <p:cNvCxnSpPr>
            <a:stCxn id="50" idx="2"/>
            <a:endCxn id="87" idx="0"/>
          </p:cNvCxnSpPr>
          <p:nvPr/>
        </p:nvCxnSpPr>
        <p:spPr>
          <a:xfrm>
            <a:off x="19122840" y="4794647"/>
            <a:ext cx="50627" cy="3692279"/>
          </a:xfrm>
          <a:prstGeom prst="straightConnector1">
            <a:avLst/>
          </a:prstGeom>
          <a:ln w="127000" cap="rnd">
            <a:solidFill>
              <a:srgbClr val="62BD1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8 Conector recto de flecha"/>
          <p:cNvCxnSpPr>
            <a:stCxn id="49" idx="2"/>
          </p:cNvCxnSpPr>
          <p:nvPr/>
        </p:nvCxnSpPr>
        <p:spPr>
          <a:xfrm>
            <a:off x="7055123" y="4850624"/>
            <a:ext cx="14547" cy="3687831"/>
          </a:xfrm>
          <a:prstGeom prst="straightConnector1">
            <a:avLst/>
          </a:prstGeom>
          <a:ln w="127000" cap="rnd">
            <a:solidFill>
              <a:srgbClr val="62BD1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7" name="Imagen 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2526" y="8486926"/>
            <a:ext cx="8021882" cy="2370825"/>
          </a:xfrm>
          <a:prstGeom prst="rect">
            <a:avLst/>
          </a:prstGeom>
        </p:spPr>
      </p:pic>
      <p:pic>
        <p:nvPicPr>
          <p:cNvPr id="97" name="Imagen 96">
            <a:hlinkClick r:id="rId3" action="ppaction://hlinksldjump"/>
            <a:extLst>
              <a:ext uri="{FF2B5EF4-FFF2-40B4-BE49-F238E27FC236}">
                <a16:creationId xmlns:a16="http://schemas.microsoft.com/office/drawing/2014/main" id="{E560B4C5-BD54-4C9B-A5D9-535B44859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6309" y="412103"/>
            <a:ext cx="928114" cy="864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8806" y="5918732"/>
            <a:ext cx="6582784" cy="221752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4780" y="8481706"/>
            <a:ext cx="7514366" cy="2334752"/>
          </a:xfrm>
          <a:prstGeom prst="rect">
            <a:avLst/>
          </a:prstGeom>
        </p:spPr>
      </p:pic>
      <p:sp>
        <p:nvSpPr>
          <p:cNvPr id="88" name="Rectángulo redondeado 87"/>
          <p:cNvSpPr/>
          <p:nvPr/>
        </p:nvSpPr>
        <p:spPr>
          <a:xfrm>
            <a:off x="2141883" y="3276250"/>
            <a:ext cx="1021630" cy="522095"/>
          </a:xfrm>
          <a:prstGeom prst="roundRect">
            <a:avLst/>
          </a:prstGeom>
          <a:solidFill>
            <a:schemeClr val="tx1">
              <a:lumMod val="90000"/>
              <a:lumOff val="10000"/>
              <a:alpha val="14000"/>
            </a:schemeClr>
          </a:solidFill>
          <a:ln w="12700" cap="flat">
            <a:solidFill>
              <a:schemeClr val="bg1">
                <a:lumMod val="95000"/>
              </a:schemeClr>
            </a:solidFill>
            <a:prstDash val="dash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100" rtlCol="0" anchor="ctr">
            <a:spAutoFit/>
          </a:bodyPr>
          <a:lstStyle/>
          <a:p>
            <a:pPr algn="ctr" defTabSz="584142" hangingPunct="0"/>
            <a:r>
              <a:rPr lang="es-CO" sz="2400" b="1" kern="0" dirty="0">
                <a:solidFill>
                  <a:srgbClr val="204D38"/>
                </a:solidFill>
                <a:latin typeface="Helvetica Neue UltraLight"/>
                <a:ea typeface="Helvetica Neue UltraLight"/>
                <a:cs typeface="Helvetica Neue UltraLight"/>
                <a:sym typeface="Helvetica Neue UltraLight"/>
              </a:rPr>
              <a:t>121%</a:t>
            </a:r>
          </a:p>
        </p:txBody>
      </p:sp>
      <p:sp>
        <p:nvSpPr>
          <p:cNvPr id="89" name="Rectángulo redondeado 88"/>
          <p:cNvSpPr/>
          <p:nvPr/>
        </p:nvSpPr>
        <p:spPr>
          <a:xfrm>
            <a:off x="6974141" y="3102740"/>
            <a:ext cx="755027" cy="385896"/>
          </a:xfrm>
          <a:prstGeom prst="roundRect">
            <a:avLst/>
          </a:prstGeom>
          <a:solidFill>
            <a:schemeClr val="tx1">
              <a:lumMod val="90000"/>
              <a:lumOff val="10000"/>
              <a:alpha val="14000"/>
            </a:schemeClr>
          </a:solidFill>
          <a:ln w="12700" cap="flat">
            <a:solidFill>
              <a:schemeClr val="bg1">
                <a:lumMod val="95000"/>
              </a:schemeClr>
            </a:solidFill>
            <a:prstDash val="dash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100" rtlCol="0" anchor="ctr">
            <a:spAutoFit/>
          </a:bodyPr>
          <a:lstStyle/>
          <a:p>
            <a:pPr algn="ctr" defTabSz="584142" hangingPunct="0"/>
            <a:r>
              <a:rPr lang="es-CO" sz="1600" b="1" kern="0" dirty="0">
                <a:solidFill>
                  <a:srgbClr val="204D38"/>
                </a:solidFill>
                <a:latin typeface="Helvetica Neue UltraLight"/>
                <a:sym typeface="Helvetica Neue UltraLight"/>
              </a:rPr>
              <a:t>100%</a:t>
            </a:r>
          </a:p>
        </p:txBody>
      </p:sp>
      <p:sp>
        <p:nvSpPr>
          <p:cNvPr id="90" name="Rectángulo redondeado 89"/>
          <p:cNvSpPr/>
          <p:nvPr/>
        </p:nvSpPr>
        <p:spPr>
          <a:xfrm>
            <a:off x="13669495" y="2299725"/>
            <a:ext cx="755027" cy="385896"/>
          </a:xfrm>
          <a:prstGeom prst="roundRect">
            <a:avLst/>
          </a:prstGeom>
          <a:solidFill>
            <a:schemeClr val="tx1">
              <a:lumMod val="90000"/>
              <a:lumOff val="10000"/>
              <a:alpha val="14000"/>
            </a:schemeClr>
          </a:solidFill>
          <a:ln w="12700" cap="flat">
            <a:solidFill>
              <a:schemeClr val="bg1">
                <a:lumMod val="95000"/>
              </a:schemeClr>
            </a:solidFill>
            <a:prstDash val="dash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100" rtlCol="0" anchor="ctr">
            <a:spAutoFit/>
          </a:bodyPr>
          <a:lstStyle/>
          <a:p>
            <a:pPr algn="ctr" defTabSz="584142" hangingPunct="0"/>
            <a:r>
              <a:rPr lang="es-CO" sz="1600" b="1" kern="0" dirty="0">
                <a:solidFill>
                  <a:srgbClr val="204D38"/>
                </a:solidFill>
                <a:latin typeface="Helvetica Neue UltraLight"/>
                <a:sym typeface="Helvetica Neue UltraLight"/>
              </a:rPr>
              <a:t>160%</a:t>
            </a:r>
          </a:p>
        </p:txBody>
      </p:sp>
      <p:sp>
        <p:nvSpPr>
          <p:cNvPr id="91" name="Rectángulo redondeado 90"/>
          <p:cNvSpPr/>
          <p:nvPr/>
        </p:nvSpPr>
        <p:spPr>
          <a:xfrm>
            <a:off x="18669510" y="3064717"/>
            <a:ext cx="755027" cy="385896"/>
          </a:xfrm>
          <a:prstGeom prst="roundRect">
            <a:avLst/>
          </a:prstGeom>
          <a:solidFill>
            <a:schemeClr val="tx1">
              <a:lumMod val="90000"/>
              <a:lumOff val="10000"/>
              <a:alpha val="14000"/>
            </a:schemeClr>
          </a:solidFill>
          <a:ln w="12700" cap="flat">
            <a:solidFill>
              <a:schemeClr val="bg1">
                <a:lumMod val="95000"/>
              </a:schemeClr>
            </a:solidFill>
            <a:prstDash val="dash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100" rtlCol="0" anchor="ctr">
            <a:spAutoFit/>
          </a:bodyPr>
          <a:lstStyle/>
          <a:p>
            <a:pPr algn="ctr" defTabSz="584142" hangingPunct="0"/>
            <a:r>
              <a:rPr lang="es-CO" sz="1600" b="1" kern="0" dirty="0">
                <a:solidFill>
                  <a:srgbClr val="204D38"/>
                </a:solidFill>
                <a:latin typeface="Helvetica Neue UltraLight"/>
                <a:sym typeface="Helvetica Neue UltraLight"/>
              </a:rPr>
              <a:t>103%</a:t>
            </a:r>
          </a:p>
        </p:txBody>
      </p:sp>
    </p:spTree>
    <p:extLst>
      <p:ext uri="{BB962C8B-B14F-4D97-AF65-F5344CB8AC3E}">
        <p14:creationId xmlns:p14="http://schemas.microsoft.com/office/powerpoint/2010/main" val="410930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2">
            <a:extLst>
              <a:ext uri="{FF2B5EF4-FFF2-40B4-BE49-F238E27FC236}">
                <a16:creationId xmlns:a16="http://schemas.microsoft.com/office/drawing/2014/main" id="{6EEA818C-B41B-4CFC-AFAA-6BD6D55A4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0079" y="12712701"/>
            <a:ext cx="5486043" cy="730250"/>
          </a:xfrm>
        </p:spPr>
        <p:txBody>
          <a:bodyPr/>
          <a:lstStyle/>
          <a:p>
            <a:r>
              <a:rPr lang="es-CO" dirty="0"/>
              <a:t>Gerencia de Planeación -  3</a:t>
            </a:r>
            <a:endParaRPr lang="es-CO" b="1" dirty="0"/>
          </a:p>
        </p:txBody>
      </p:sp>
      <p:grpSp>
        <p:nvGrpSpPr>
          <p:cNvPr id="8" name="Grupo 7"/>
          <p:cNvGrpSpPr/>
          <p:nvPr/>
        </p:nvGrpSpPr>
        <p:grpSpPr>
          <a:xfrm>
            <a:off x="507534" y="2367441"/>
            <a:ext cx="22836367" cy="10053411"/>
            <a:chOff x="507567" y="2367149"/>
            <a:chExt cx="22837854" cy="10054066"/>
          </a:xfrm>
        </p:grpSpPr>
        <p:sp>
          <p:nvSpPr>
            <p:cNvPr id="40" name="Abrir corchete 39"/>
            <p:cNvSpPr/>
            <p:nvPr/>
          </p:nvSpPr>
          <p:spPr>
            <a:xfrm>
              <a:off x="3578684" y="3101518"/>
              <a:ext cx="170121" cy="2147777"/>
            </a:xfrm>
            <a:prstGeom prst="leftBracket">
              <a:avLst/>
            </a:prstGeom>
            <a:ln w="57150">
              <a:solidFill>
                <a:srgbClr val="85BB3D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3" tIns="45716" rIns="91433" bIns="45716" numCol="1" spcCol="38100" rtlCol="0" anchor="t">
              <a:noAutofit/>
            </a:bodyPr>
            <a:lstStyle/>
            <a:p>
              <a:pPr defTabSz="914309" latinLnBrk="1" hangingPunct="0"/>
              <a:endParaRPr lang="es-CO" kern="0" dirty="0">
                <a:solidFill>
                  <a:srgbClr val="000000"/>
                </a:solidFill>
                <a:latin typeface="Arial"/>
                <a:sym typeface="Helvetica Neue UltraLight"/>
              </a:endParaRPr>
            </a:p>
          </p:txBody>
        </p:sp>
        <p:sp>
          <p:nvSpPr>
            <p:cNvPr id="41" name="Abrir corchete 40"/>
            <p:cNvSpPr/>
            <p:nvPr/>
          </p:nvSpPr>
          <p:spPr>
            <a:xfrm>
              <a:off x="3575140" y="5628522"/>
              <a:ext cx="170121" cy="2147777"/>
            </a:xfrm>
            <a:prstGeom prst="leftBracket">
              <a:avLst/>
            </a:prstGeom>
            <a:ln w="57150">
              <a:solidFill>
                <a:srgbClr val="85BB3D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3" tIns="45716" rIns="91433" bIns="45716" numCol="1" spcCol="38100" rtlCol="0" anchor="t">
              <a:noAutofit/>
            </a:bodyPr>
            <a:lstStyle/>
            <a:p>
              <a:pPr defTabSz="914309" latinLnBrk="1" hangingPunct="0"/>
              <a:endParaRPr lang="es-CO" kern="0" dirty="0">
                <a:solidFill>
                  <a:srgbClr val="000000"/>
                </a:solidFill>
                <a:latin typeface="Arial"/>
                <a:sym typeface="Helvetica Neue UltraLight"/>
              </a:endParaRPr>
            </a:p>
          </p:txBody>
        </p:sp>
        <p:sp>
          <p:nvSpPr>
            <p:cNvPr id="42" name="Abrir corchete 41"/>
            <p:cNvSpPr/>
            <p:nvPr/>
          </p:nvSpPr>
          <p:spPr>
            <a:xfrm>
              <a:off x="3558838" y="8066505"/>
              <a:ext cx="179900" cy="1821713"/>
            </a:xfrm>
            <a:prstGeom prst="leftBracket">
              <a:avLst/>
            </a:prstGeom>
            <a:ln w="57150">
              <a:solidFill>
                <a:srgbClr val="85BB3D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3" tIns="45716" rIns="91433" bIns="45716" numCol="1" spcCol="38100" rtlCol="0" anchor="t">
              <a:noAutofit/>
            </a:bodyPr>
            <a:lstStyle/>
            <a:p>
              <a:pPr defTabSz="914309" latinLnBrk="1" hangingPunct="0"/>
              <a:endParaRPr lang="es-CO" kern="0" dirty="0">
                <a:solidFill>
                  <a:srgbClr val="000000"/>
                </a:solidFill>
                <a:latin typeface="Arial"/>
                <a:sym typeface="Helvetica Neue UltraLight"/>
              </a:endParaRPr>
            </a:p>
          </p:txBody>
        </p:sp>
        <p:sp>
          <p:nvSpPr>
            <p:cNvPr id="43" name="Abrir corchete 42"/>
            <p:cNvSpPr/>
            <p:nvPr/>
          </p:nvSpPr>
          <p:spPr>
            <a:xfrm>
              <a:off x="3539698" y="10178424"/>
              <a:ext cx="170121" cy="2147777"/>
            </a:xfrm>
            <a:prstGeom prst="leftBracket">
              <a:avLst/>
            </a:prstGeom>
            <a:ln w="57150">
              <a:solidFill>
                <a:srgbClr val="85BB3D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3" tIns="45716" rIns="91433" bIns="45716" numCol="1" spcCol="38100" rtlCol="0" anchor="t">
              <a:noAutofit/>
            </a:bodyPr>
            <a:lstStyle/>
            <a:p>
              <a:pPr defTabSz="914309" latinLnBrk="1" hangingPunct="0"/>
              <a:endParaRPr lang="es-CO" kern="0" dirty="0">
                <a:solidFill>
                  <a:srgbClr val="262E31"/>
                </a:solidFill>
                <a:latin typeface="Arial"/>
                <a:sym typeface="Helvetica Neue UltraLight"/>
              </a:endParaRPr>
            </a:p>
          </p:txBody>
        </p:sp>
        <p:sp>
          <p:nvSpPr>
            <p:cNvPr id="44" name="CuadroTexto 43"/>
            <p:cNvSpPr txBox="1"/>
            <p:nvPr/>
          </p:nvSpPr>
          <p:spPr>
            <a:xfrm>
              <a:off x="508882" y="3715544"/>
              <a:ext cx="27769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825417" hangingPunct="0"/>
              <a:r>
                <a:rPr lang="es-CO" sz="2800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Perspectiva </a:t>
              </a:r>
            </a:p>
            <a:p>
              <a:pPr algn="r" defTabSz="825417" hangingPunct="0"/>
              <a:r>
                <a:rPr lang="es-CO" sz="2800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Financiera</a:t>
              </a:r>
            </a:p>
          </p:txBody>
        </p:sp>
        <p:sp>
          <p:nvSpPr>
            <p:cNvPr id="45" name="CuadroTexto 44"/>
            <p:cNvSpPr txBox="1"/>
            <p:nvPr/>
          </p:nvSpPr>
          <p:spPr>
            <a:xfrm>
              <a:off x="507567" y="5917580"/>
              <a:ext cx="277695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825417" hangingPunct="0"/>
              <a:r>
                <a:rPr lang="es-CO" sz="2800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Perspectiva </a:t>
              </a:r>
            </a:p>
            <a:p>
              <a:pPr algn="r" defTabSz="825417" hangingPunct="0"/>
              <a:r>
                <a:rPr lang="es-CO" sz="2800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Cliente y Mercado</a:t>
              </a:r>
            </a:p>
          </p:txBody>
        </p:sp>
        <p:sp>
          <p:nvSpPr>
            <p:cNvPr id="46" name="CuadroTexto 45"/>
            <p:cNvSpPr txBox="1"/>
            <p:nvPr/>
          </p:nvSpPr>
          <p:spPr>
            <a:xfrm>
              <a:off x="507567" y="8284863"/>
              <a:ext cx="277695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825417" hangingPunct="0"/>
              <a:r>
                <a:rPr lang="es-CO" sz="2800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Perspectiva </a:t>
              </a:r>
            </a:p>
            <a:p>
              <a:pPr algn="r" defTabSz="825417" hangingPunct="0"/>
              <a:r>
                <a:rPr lang="es-CO" sz="2800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Procesos Internos</a:t>
              </a:r>
            </a:p>
          </p:txBody>
        </p:sp>
        <p:sp>
          <p:nvSpPr>
            <p:cNvPr id="47" name="CuadroTexto 46"/>
            <p:cNvSpPr txBox="1"/>
            <p:nvPr/>
          </p:nvSpPr>
          <p:spPr>
            <a:xfrm>
              <a:off x="507567" y="10570683"/>
              <a:ext cx="277695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825417" hangingPunct="0"/>
              <a:r>
                <a:rPr lang="es-CO" sz="2800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Perspectiva </a:t>
              </a:r>
            </a:p>
            <a:p>
              <a:pPr algn="r" defTabSz="825417" hangingPunct="0"/>
              <a:r>
                <a:rPr lang="es-CO" sz="2800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Aprendizaje y Desarrollo</a:t>
              </a:r>
            </a:p>
          </p:txBody>
        </p:sp>
        <p:sp>
          <p:nvSpPr>
            <p:cNvPr id="48" name="Rectángulo: esquinas redondeadas 3">
              <a:extLst>
                <a:ext uri="{FF2B5EF4-FFF2-40B4-BE49-F238E27FC236}">
                  <a16:creationId xmlns:a16="http://schemas.microsoft.com/office/drawing/2014/main" id="{0038118C-1AB6-4AD6-A7F0-9B0320A83DF0}"/>
                </a:ext>
              </a:extLst>
            </p:cNvPr>
            <p:cNvSpPr/>
            <p:nvPr/>
          </p:nvSpPr>
          <p:spPr>
            <a:xfrm>
              <a:off x="10776874" y="2727509"/>
              <a:ext cx="4669635" cy="1276945"/>
            </a:xfrm>
            <a:prstGeom prst="roundRect">
              <a:avLst/>
            </a:prstGeom>
            <a:solidFill>
              <a:srgbClr val="85BB3D"/>
            </a:solidFill>
            <a:ln>
              <a:solidFill>
                <a:srgbClr val="85BB3D"/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spAutoFit/>
            </a:bodyPr>
            <a:lstStyle/>
            <a:p>
              <a:pPr algn="ctr" defTabSz="825417" hangingPunct="0"/>
              <a:r>
                <a:rPr lang="es-CO" sz="2500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Garantizar la permanente creación de valor para el accionista</a:t>
              </a:r>
            </a:p>
          </p:txBody>
        </p:sp>
        <p:sp>
          <p:nvSpPr>
            <p:cNvPr id="49" name="Rectángulo: esquinas redondeadas 12">
              <a:extLst>
                <a:ext uri="{FF2B5EF4-FFF2-40B4-BE49-F238E27FC236}">
                  <a16:creationId xmlns:a16="http://schemas.microsoft.com/office/drawing/2014/main" id="{52C12E2A-59CE-474F-BA14-04558DC4A511}"/>
                </a:ext>
              </a:extLst>
            </p:cNvPr>
            <p:cNvSpPr/>
            <p:nvPr/>
          </p:nvSpPr>
          <p:spPr>
            <a:xfrm>
              <a:off x="4722137" y="3539547"/>
              <a:ext cx="4666889" cy="1310946"/>
            </a:xfrm>
            <a:prstGeom prst="roundRect">
              <a:avLst/>
            </a:prstGeom>
            <a:solidFill>
              <a:srgbClr val="85BB3D"/>
            </a:solidFill>
            <a:ln>
              <a:solidFill>
                <a:srgbClr val="85BB3D"/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defTabSz="825417" hangingPunct="0"/>
              <a:r>
                <a:rPr lang="es-CO" sz="2500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Mejorar el índice combinado</a:t>
              </a:r>
            </a:p>
          </p:txBody>
        </p:sp>
        <p:sp>
          <p:nvSpPr>
            <p:cNvPr id="50" name="Rectángulo: esquinas redondeadas 13">
              <a:extLst>
                <a:ext uri="{FF2B5EF4-FFF2-40B4-BE49-F238E27FC236}">
                  <a16:creationId xmlns:a16="http://schemas.microsoft.com/office/drawing/2014/main" id="{26E1279E-D8B9-4914-AD3F-481CEB5C8258}"/>
                </a:ext>
              </a:extLst>
            </p:cNvPr>
            <p:cNvSpPr/>
            <p:nvPr/>
          </p:nvSpPr>
          <p:spPr>
            <a:xfrm>
              <a:off x="16790640" y="3483567"/>
              <a:ext cx="4666889" cy="1310946"/>
            </a:xfrm>
            <a:prstGeom prst="roundRect">
              <a:avLst/>
            </a:prstGeom>
            <a:solidFill>
              <a:srgbClr val="85BB3D"/>
            </a:solidFill>
            <a:ln>
              <a:solidFill>
                <a:srgbClr val="85BB3D"/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defTabSz="825417" hangingPunct="0"/>
              <a:r>
                <a:rPr lang="es-CO" sz="2500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Lograr crecimiento real de primas</a:t>
              </a:r>
            </a:p>
          </p:txBody>
        </p:sp>
        <p:sp>
          <p:nvSpPr>
            <p:cNvPr id="51" name="CuadroTexto 31">
              <a:extLst>
                <a:ext uri="{FF2B5EF4-FFF2-40B4-BE49-F238E27FC236}">
                  <a16:creationId xmlns:a16="http://schemas.microsoft.com/office/drawing/2014/main" id="{5364ABEA-3954-4910-92F8-4B5544FC195C}"/>
                </a:ext>
              </a:extLst>
            </p:cNvPr>
            <p:cNvSpPr txBox="1"/>
            <p:nvPr/>
          </p:nvSpPr>
          <p:spPr>
            <a:xfrm>
              <a:off x="10819404" y="2367149"/>
              <a:ext cx="34741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25417" hangingPunct="0"/>
              <a:r>
                <a:rPr lang="es-CO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VALOR AL ACCIONISTA</a:t>
              </a:r>
              <a:endParaRPr lang="es-ES" b="1" kern="0" dirty="0">
                <a:solidFill>
                  <a:srgbClr val="262E3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Neue UltraLight"/>
              </a:endParaRPr>
            </a:p>
          </p:txBody>
        </p:sp>
        <p:sp>
          <p:nvSpPr>
            <p:cNvPr id="52" name="CuadroTexto 31">
              <a:extLst>
                <a:ext uri="{FF2B5EF4-FFF2-40B4-BE49-F238E27FC236}">
                  <a16:creationId xmlns:a16="http://schemas.microsoft.com/office/drawing/2014/main" id="{5364ABEA-3954-4910-92F8-4B5544FC195C}"/>
                </a:ext>
              </a:extLst>
            </p:cNvPr>
            <p:cNvSpPr txBox="1"/>
            <p:nvPr/>
          </p:nvSpPr>
          <p:spPr>
            <a:xfrm>
              <a:off x="4859338" y="3176010"/>
              <a:ext cx="2465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25417" hangingPunct="0"/>
              <a:r>
                <a:rPr lang="es-CO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PRODUCTIVIDAD</a:t>
              </a:r>
              <a:endParaRPr lang="es-ES" b="1" kern="0" dirty="0">
                <a:solidFill>
                  <a:srgbClr val="262E3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Neue UltraLight"/>
              </a:endParaRPr>
            </a:p>
          </p:txBody>
        </p:sp>
        <p:sp>
          <p:nvSpPr>
            <p:cNvPr id="53" name="CuadroTexto 31">
              <a:extLst>
                <a:ext uri="{FF2B5EF4-FFF2-40B4-BE49-F238E27FC236}">
                  <a16:creationId xmlns:a16="http://schemas.microsoft.com/office/drawing/2014/main" id="{5364ABEA-3954-4910-92F8-4B5544FC195C}"/>
                </a:ext>
              </a:extLst>
            </p:cNvPr>
            <p:cNvSpPr txBox="1"/>
            <p:nvPr/>
          </p:nvSpPr>
          <p:spPr>
            <a:xfrm>
              <a:off x="16875700" y="3126400"/>
              <a:ext cx="2465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25417" hangingPunct="0"/>
              <a:r>
                <a:rPr lang="es-CO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CRECIMIENTO</a:t>
              </a:r>
              <a:endParaRPr lang="es-ES" b="1" kern="0" dirty="0">
                <a:solidFill>
                  <a:srgbClr val="262E3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Neue UltraLight"/>
              </a:endParaRPr>
            </a:p>
          </p:txBody>
        </p:sp>
        <p:sp>
          <p:nvSpPr>
            <p:cNvPr id="54" name="Rectángulo redondeado 53"/>
            <p:cNvSpPr/>
            <p:nvPr/>
          </p:nvSpPr>
          <p:spPr>
            <a:xfrm>
              <a:off x="3748805" y="5586907"/>
              <a:ext cx="18706213" cy="2231922"/>
            </a:xfrm>
            <a:prstGeom prst="roundRect">
              <a:avLst/>
            </a:prstGeom>
            <a:noFill/>
            <a:ln w="50800">
              <a:solidFill>
                <a:srgbClr val="C3C5C4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5417" hangingPunct="0"/>
              <a:endParaRPr lang="es-CO" sz="5599" kern="0" dirty="0">
                <a:solidFill>
                  <a:srgbClr val="262E31"/>
                </a:solidFill>
                <a:latin typeface="Arial"/>
                <a:sym typeface="Helvetica Neue UltraLight"/>
              </a:endParaRPr>
            </a:p>
          </p:txBody>
        </p:sp>
        <p:sp>
          <p:nvSpPr>
            <p:cNvPr id="55" name="Rectángulo: esquinas redondeadas 14">
              <a:extLst>
                <a:ext uri="{FF2B5EF4-FFF2-40B4-BE49-F238E27FC236}">
                  <a16:creationId xmlns:a16="http://schemas.microsoft.com/office/drawing/2014/main" id="{C59BA8BA-9047-45C8-B534-52F03F112BA7}"/>
                </a:ext>
              </a:extLst>
            </p:cNvPr>
            <p:cNvSpPr/>
            <p:nvPr/>
          </p:nvSpPr>
          <p:spPr>
            <a:xfrm>
              <a:off x="4364629" y="6093976"/>
              <a:ext cx="3996463" cy="1549719"/>
            </a:xfrm>
            <a:prstGeom prst="roundRect">
              <a:avLst/>
            </a:prstGeom>
            <a:solidFill>
              <a:srgbClr val="85BB3D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defTabSz="825417" hangingPunct="0"/>
              <a:r>
                <a:rPr lang="es-CO" sz="2500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Mejorar la percepción     del cliente</a:t>
              </a:r>
            </a:p>
          </p:txBody>
        </p:sp>
        <p:sp>
          <p:nvSpPr>
            <p:cNvPr id="56" name="Rectángulo: esquinas redondeadas 15">
              <a:extLst>
                <a:ext uri="{FF2B5EF4-FFF2-40B4-BE49-F238E27FC236}">
                  <a16:creationId xmlns:a16="http://schemas.microsoft.com/office/drawing/2014/main" id="{2E766B7C-CD04-4CB4-8998-DE3B8FCFCDB5}"/>
                </a:ext>
              </a:extLst>
            </p:cNvPr>
            <p:cNvSpPr/>
            <p:nvPr/>
          </p:nvSpPr>
          <p:spPr>
            <a:xfrm>
              <a:off x="13406350" y="6079005"/>
              <a:ext cx="4003409" cy="1549719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defTabSz="825417" hangingPunct="0"/>
              <a:r>
                <a:rPr lang="es-CO" sz="2500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Crecer los ingresos en cada uno de los segmentos de interés</a:t>
              </a:r>
            </a:p>
          </p:txBody>
        </p:sp>
        <p:sp>
          <p:nvSpPr>
            <p:cNvPr id="57" name="Rectángulo: esquinas redondeadas 16">
              <a:extLst>
                <a:ext uri="{FF2B5EF4-FFF2-40B4-BE49-F238E27FC236}">
                  <a16:creationId xmlns:a16="http://schemas.microsoft.com/office/drawing/2014/main" id="{68C49593-2866-4E12-BA62-2146E776BADF}"/>
                </a:ext>
              </a:extLst>
            </p:cNvPr>
            <p:cNvSpPr/>
            <p:nvPr/>
          </p:nvSpPr>
          <p:spPr>
            <a:xfrm>
              <a:off x="8844386" y="6097713"/>
              <a:ext cx="4082746" cy="1546073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defTabSz="825417" hangingPunct="0"/>
              <a:r>
                <a:rPr lang="es-CO" sz="2500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Garantizar la   productividad de cada canal de comercialización</a:t>
              </a:r>
            </a:p>
          </p:txBody>
        </p:sp>
        <p:sp>
          <p:nvSpPr>
            <p:cNvPr id="58" name="Rectángulo: esquinas redondeadas 17">
              <a:extLst>
                <a:ext uri="{FF2B5EF4-FFF2-40B4-BE49-F238E27FC236}">
                  <a16:creationId xmlns:a16="http://schemas.microsoft.com/office/drawing/2014/main" id="{EC0E09C6-08EB-4630-97EB-8C39653AFF8F}"/>
                </a:ext>
              </a:extLst>
            </p:cNvPr>
            <p:cNvSpPr/>
            <p:nvPr/>
          </p:nvSpPr>
          <p:spPr>
            <a:xfrm>
              <a:off x="17888977" y="6082650"/>
              <a:ext cx="4083496" cy="1546073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defTabSz="825417" hangingPunct="0"/>
              <a:r>
                <a:rPr lang="es-ES" sz="2500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Crecer el porcentaje de participación en el mercado asegurador</a:t>
              </a:r>
              <a:endParaRPr lang="es-CO" sz="2500" kern="0" dirty="0">
                <a:solidFill>
                  <a:srgbClr val="262E3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Neue UltraLight"/>
              </a:endParaRPr>
            </a:p>
          </p:txBody>
        </p:sp>
        <p:sp>
          <p:nvSpPr>
            <p:cNvPr id="59" name="CuadroTexto 31">
              <a:extLst>
                <a:ext uri="{FF2B5EF4-FFF2-40B4-BE49-F238E27FC236}">
                  <a16:creationId xmlns:a16="http://schemas.microsoft.com/office/drawing/2014/main" id="{5364ABEA-3954-4910-92F8-4B5544FC195C}"/>
                </a:ext>
              </a:extLst>
            </p:cNvPr>
            <p:cNvSpPr txBox="1"/>
            <p:nvPr/>
          </p:nvSpPr>
          <p:spPr>
            <a:xfrm>
              <a:off x="4512209" y="5697604"/>
              <a:ext cx="35344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25417" hangingPunct="0"/>
              <a:r>
                <a:rPr lang="es-CO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PROPUESTA DE VALOR</a:t>
              </a:r>
              <a:endParaRPr lang="es-ES" b="1" kern="0" dirty="0">
                <a:solidFill>
                  <a:srgbClr val="262E3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Neue UltraLight"/>
              </a:endParaRPr>
            </a:p>
          </p:txBody>
        </p:sp>
        <p:sp>
          <p:nvSpPr>
            <p:cNvPr id="60" name="CuadroTexto 31">
              <a:extLst>
                <a:ext uri="{FF2B5EF4-FFF2-40B4-BE49-F238E27FC236}">
                  <a16:creationId xmlns:a16="http://schemas.microsoft.com/office/drawing/2014/main" id="{5364ABEA-3954-4910-92F8-4B5544FC195C}"/>
                </a:ext>
              </a:extLst>
            </p:cNvPr>
            <p:cNvSpPr txBox="1"/>
            <p:nvPr/>
          </p:nvSpPr>
          <p:spPr>
            <a:xfrm>
              <a:off x="8934838" y="5696260"/>
              <a:ext cx="225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25417" hangingPunct="0"/>
              <a:r>
                <a:rPr lang="es-CO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CANALES</a:t>
              </a:r>
              <a:endParaRPr lang="es-ES" b="1" kern="0" dirty="0">
                <a:solidFill>
                  <a:srgbClr val="262E3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Neue UltraLight"/>
              </a:endParaRPr>
            </a:p>
          </p:txBody>
        </p:sp>
        <p:sp>
          <p:nvSpPr>
            <p:cNvPr id="61" name="CuadroTexto 31">
              <a:extLst>
                <a:ext uri="{FF2B5EF4-FFF2-40B4-BE49-F238E27FC236}">
                  <a16:creationId xmlns:a16="http://schemas.microsoft.com/office/drawing/2014/main" id="{5364ABEA-3954-4910-92F8-4B5544FC195C}"/>
                </a:ext>
              </a:extLst>
            </p:cNvPr>
            <p:cNvSpPr txBox="1"/>
            <p:nvPr/>
          </p:nvSpPr>
          <p:spPr>
            <a:xfrm>
              <a:off x="13505536" y="5697604"/>
              <a:ext cx="225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25417" hangingPunct="0"/>
              <a:r>
                <a:rPr lang="es-CO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CLIENTES</a:t>
              </a:r>
              <a:endParaRPr lang="es-ES" b="1" kern="0" dirty="0">
                <a:solidFill>
                  <a:srgbClr val="262E3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Neue UltraLight"/>
              </a:endParaRPr>
            </a:p>
          </p:txBody>
        </p:sp>
        <p:sp>
          <p:nvSpPr>
            <p:cNvPr id="62" name="CuadroTexto 31">
              <a:extLst>
                <a:ext uri="{FF2B5EF4-FFF2-40B4-BE49-F238E27FC236}">
                  <a16:creationId xmlns:a16="http://schemas.microsoft.com/office/drawing/2014/main" id="{5364ABEA-3954-4910-92F8-4B5544FC195C}"/>
                </a:ext>
              </a:extLst>
            </p:cNvPr>
            <p:cNvSpPr txBox="1"/>
            <p:nvPr/>
          </p:nvSpPr>
          <p:spPr>
            <a:xfrm>
              <a:off x="17978275" y="5713580"/>
              <a:ext cx="225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25417" hangingPunct="0"/>
              <a:r>
                <a:rPr lang="es-CO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MERCADO</a:t>
              </a:r>
              <a:endParaRPr lang="es-ES" b="1" kern="0" dirty="0">
                <a:solidFill>
                  <a:srgbClr val="262E3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Neue UltraLight"/>
              </a:endParaRPr>
            </a:p>
          </p:txBody>
        </p:sp>
        <p:sp>
          <p:nvSpPr>
            <p:cNvPr id="63" name="Rectángulo redondeado 62"/>
            <p:cNvSpPr/>
            <p:nvPr/>
          </p:nvSpPr>
          <p:spPr>
            <a:xfrm>
              <a:off x="3758584" y="8325898"/>
              <a:ext cx="18706213" cy="1501360"/>
            </a:xfrm>
            <a:prstGeom prst="roundRect">
              <a:avLst/>
            </a:prstGeom>
            <a:noFill/>
            <a:ln w="50800">
              <a:solidFill>
                <a:srgbClr val="C3C5C4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5417" hangingPunct="0"/>
              <a:endParaRPr lang="es-CO" sz="5599" kern="0" dirty="0">
                <a:solidFill>
                  <a:srgbClr val="262E31"/>
                </a:solidFill>
                <a:latin typeface="Arial"/>
                <a:sym typeface="Helvetica Neue UltraLight"/>
              </a:endParaRPr>
            </a:p>
          </p:txBody>
        </p:sp>
        <p:sp>
          <p:nvSpPr>
            <p:cNvPr id="64" name="Rectángulo: esquinas redondeadas 18">
              <a:extLst>
                <a:ext uri="{FF2B5EF4-FFF2-40B4-BE49-F238E27FC236}">
                  <a16:creationId xmlns:a16="http://schemas.microsoft.com/office/drawing/2014/main" id="{27F33441-9373-4AF9-B516-DF09B9A1368C}"/>
                </a:ext>
              </a:extLst>
            </p:cNvPr>
            <p:cNvSpPr/>
            <p:nvPr/>
          </p:nvSpPr>
          <p:spPr>
            <a:xfrm>
              <a:off x="4936778" y="8559693"/>
              <a:ext cx="7387164" cy="1019845"/>
            </a:xfrm>
            <a:prstGeom prst="roundRect">
              <a:avLst/>
            </a:prstGeom>
            <a:solidFill>
              <a:srgbClr val="85BB3D"/>
            </a:solidFill>
            <a:ln w="9525" cap="flat" cmpd="sng" algn="ctr">
              <a:solidFill>
                <a:srgbClr val="85BB3D"/>
              </a:solidFill>
              <a:prstDash val="solid"/>
            </a:ln>
            <a:effectLst/>
          </p:spPr>
          <p:txBody>
            <a:bodyPr wrap="square" lIns="0" tIns="0" rIns="0" bIns="0" anchor="ctr" anchorCtr="0">
              <a:noAutofit/>
            </a:bodyPr>
            <a:lstStyle/>
            <a:p>
              <a:pPr algn="ctr" defTabSz="457154">
                <a:defRPr/>
              </a:pPr>
              <a:r>
                <a:rPr lang="es-CO" sz="250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Hacer eficientes los procesos críticos</a:t>
              </a:r>
            </a:p>
          </p:txBody>
        </p:sp>
        <p:sp>
          <p:nvSpPr>
            <p:cNvPr id="65" name="Rectángulo: esquinas redondeadas 18">
              <a:extLst>
                <a:ext uri="{FF2B5EF4-FFF2-40B4-BE49-F238E27FC236}">
                  <a16:creationId xmlns:a16="http://schemas.microsoft.com/office/drawing/2014/main" id="{8A7B704D-1E6A-4465-BB49-24C013DD343C}"/>
                </a:ext>
              </a:extLst>
            </p:cNvPr>
            <p:cNvSpPr/>
            <p:nvPr/>
          </p:nvSpPr>
          <p:spPr>
            <a:xfrm>
              <a:off x="14009796" y="8580015"/>
              <a:ext cx="7387164" cy="1019843"/>
            </a:xfrm>
            <a:prstGeom prst="roundRect">
              <a:avLst/>
            </a:prstGeom>
            <a:solidFill>
              <a:srgbClr val="85BB3D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wrap="square" lIns="0" tIns="0" rIns="0" bIns="0" anchor="ctr" anchorCtr="0">
              <a:noAutofit/>
            </a:bodyPr>
            <a:lstStyle/>
            <a:p>
              <a:pPr algn="ctr" defTabSz="457154">
                <a:defRPr/>
              </a:pPr>
              <a:r>
                <a:rPr lang="es-CO" sz="250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Asegurar la efectiva gestión de riesgos de la compañía</a:t>
              </a:r>
            </a:p>
          </p:txBody>
        </p:sp>
        <p:sp>
          <p:nvSpPr>
            <p:cNvPr id="66" name="CuadroTexto 31">
              <a:extLst>
                <a:ext uri="{FF2B5EF4-FFF2-40B4-BE49-F238E27FC236}">
                  <a16:creationId xmlns:a16="http://schemas.microsoft.com/office/drawing/2014/main" id="{5364ABEA-3954-4910-92F8-4B5544FC195C}"/>
                </a:ext>
              </a:extLst>
            </p:cNvPr>
            <p:cNvSpPr txBox="1"/>
            <p:nvPr/>
          </p:nvSpPr>
          <p:spPr>
            <a:xfrm>
              <a:off x="3911459" y="7991830"/>
              <a:ext cx="3789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25417" hangingPunct="0"/>
              <a:r>
                <a:rPr lang="es-CO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PROCESOS Y RIESGOS</a:t>
              </a:r>
              <a:endParaRPr lang="es-ES" b="1" kern="0" dirty="0">
                <a:solidFill>
                  <a:srgbClr val="262E3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Neue UltraLight"/>
              </a:endParaRPr>
            </a:p>
          </p:txBody>
        </p:sp>
        <p:sp>
          <p:nvSpPr>
            <p:cNvPr id="67" name="Rectángulo redondeado 66"/>
            <p:cNvSpPr/>
            <p:nvPr/>
          </p:nvSpPr>
          <p:spPr>
            <a:xfrm>
              <a:off x="3758584" y="10189293"/>
              <a:ext cx="18706213" cy="2231922"/>
            </a:xfrm>
            <a:prstGeom prst="roundRect">
              <a:avLst/>
            </a:prstGeom>
            <a:noFill/>
            <a:ln w="50800">
              <a:solidFill>
                <a:srgbClr val="C3C5C4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5417" hangingPunct="0"/>
              <a:endParaRPr lang="es-CO" sz="5599" kern="0" dirty="0">
                <a:solidFill>
                  <a:srgbClr val="262E31"/>
                </a:solidFill>
                <a:latin typeface="Arial"/>
                <a:sym typeface="Helvetica Neue UltraLight"/>
              </a:endParaRPr>
            </a:p>
          </p:txBody>
        </p:sp>
        <p:sp>
          <p:nvSpPr>
            <p:cNvPr id="68" name="Rectángulo: esquinas redondeadas 19">
              <a:extLst>
                <a:ext uri="{FF2B5EF4-FFF2-40B4-BE49-F238E27FC236}">
                  <a16:creationId xmlns:a16="http://schemas.microsoft.com/office/drawing/2014/main" id="{26A44256-14DF-4352-A6C6-D14C4BD0C0F0}"/>
                </a:ext>
              </a:extLst>
            </p:cNvPr>
            <p:cNvSpPr/>
            <p:nvPr/>
          </p:nvSpPr>
          <p:spPr>
            <a:xfrm>
              <a:off x="4364629" y="10625192"/>
              <a:ext cx="5867213" cy="1610323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anchor="ctr" anchorCtr="0">
              <a:noAutofit/>
            </a:bodyPr>
            <a:lstStyle/>
            <a:p>
              <a:pPr algn="ctr" defTabSz="457154">
                <a:defRPr/>
              </a:pPr>
              <a:r>
                <a:rPr lang="es-ES" sz="250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Transformación cultura</a:t>
              </a:r>
            </a:p>
          </p:txBody>
        </p:sp>
        <p:sp>
          <p:nvSpPr>
            <p:cNvPr id="69" name="Rectángulo: esquinas redondeadas 20">
              <a:extLst>
                <a:ext uri="{FF2B5EF4-FFF2-40B4-BE49-F238E27FC236}">
                  <a16:creationId xmlns:a16="http://schemas.microsoft.com/office/drawing/2014/main" id="{E286B743-8A8D-4BAE-B700-39F968312DFA}"/>
                </a:ext>
              </a:extLst>
            </p:cNvPr>
            <p:cNvSpPr/>
            <p:nvPr/>
          </p:nvSpPr>
          <p:spPr>
            <a:xfrm>
              <a:off x="10726409" y="10604861"/>
              <a:ext cx="5396606" cy="1610323"/>
            </a:xfrm>
            <a:prstGeom prst="roundRect">
              <a:avLst/>
            </a:prstGeom>
            <a:solidFill>
              <a:srgbClr val="85BB3D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anchor="ctr" anchorCtr="0">
              <a:noAutofit/>
            </a:bodyPr>
            <a:lstStyle/>
            <a:p>
              <a:pPr algn="ctr" defTabSz="457154">
                <a:defRPr/>
              </a:pPr>
              <a:r>
                <a:rPr lang="es-CO" sz="250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Lograr un mayor desarrollo tecnológico</a:t>
              </a:r>
            </a:p>
          </p:txBody>
        </p:sp>
        <p:sp>
          <p:nvSpPr>
            <p:cNvPr id="70" name="Rectángulo: esquinas redondeadas 20">
              <a:extLst>
                <a:ext uri="{FF2B5EF4-FFF2-40B4-BE49-F238E27FC236}">
                  <a16:creationId xmlns:a16="http://schemas.microsoft.com/office/drawing/2014/main" id="{E286B743-8A8D-4BAE-B700-39F968312DFA}"/>
                </a:ext>
              </a:extLst>
            </p:cNvPr>
            <p:cNvSpPr/>
            <p:nvPr/>
          </p:nvSpPr>
          <p:spPr>
            <a:xfrm>
              <a:off x="16595603" y="10559517"/>
              <a:ext cx="5396606" cy="1610323"/>
            </a:xfrm>
            <a:prstGeom prst="roundRect">
              <a:avLst/>
            </a:prstGeom>
            <a:solidFill>
              <a:srgbClr val="85BB3D"/>
            </a:solidFill>
            <a:ln w="9525" cap="flat" cmpd="sng" algn="ctr">
              <a:solidFill>
                <a:srgbClr val="85BB3D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anchor="ctr" anchorCtr="0">
              <a:noAutofit/>
            </a:bodyPr>
            <a:lstStyle/>
            <a:p>
              <a:pPr algn="ctr" defTabSz="457154">
                <a:defRPr/>
              </a:pPr>
              <a:r>
                <a:rPr lang="es-CO" sz="250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Transformación Digital</a:t>
              </a:r>
            </a:p>
          </p:txBody>
        </p:sp>
        <p:sp>
          <p:nvSpPr>
            <p:cNvPr id="71" name="CuadroTexto 31">
              <a:extLst>
                <a:ext uri="{FF2B5EF4-FFF2-40B4-BE49-F238E27FC236}">
                  <a16:creationId xmlns:a16="http://schemas.microsoft.com/office/drawing/2014/main" id="{5364ABEA-3954-4910-92F8-4B5544FC195C}"/>
                </a:ext>
              </a:extLst>
            </p:cNvPr>
            <p:cNvSpPr txBox="1"/>
            <p:nvPr/>
          </p:nvSpPr>
          <p:spPr>
            <a:xfrm>
              <a:off x="4408451" y="10279717"/>
              <a:ext cx="67039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54"/>
              <a:r>
                <a:rPr lang="es-CO" b="1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TALENTO HUMANO Y CULTURA ORGANIZACIONAL</a:t>
              </a:r>
              <a:endParaRPr lang="es-ES" b="1" dirty="0">
                <a:solidFill>
                  <a:srgbClr val="262E3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Neue UltraLight"/>
              </a:endParaRPr>
            </a:p>
          </p:txBody>
        </p:sp>
        <p:sp>
          <p:nvSpPr>
            <p:cNvPr id="72" name="CuadroTexto 31">
              <a:extLst>
                <a:ext uri="{FF2B5EF4-FFF2-40B4-BE49-F238E27FC236}">
                  <a16:creationId xmlns:a16="http://schemas.microsoft.com/office/drawing/2014/main" id="{5364ABEA-3954-4910-92F8-4B5544FC195C}"/>
                </a:ext>
              </a:extLst>
            </p:cNvPr>
            <p:cNvSpPr txBox="1"/>
            <p:nvPr/>
          </p:nvSpPr>
          <p:spPr>
            <a:xfrm>
              <a:off x="11021871" y="10237000"/>
              <a:ext cx="45687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54"/>
              <a:r>
                <a:rPr lang="es-CO" b="1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INNOVACIÓN Y TECNOLOGÍA</a:t>
              </a:r>
              <a:endParaRPr lang="es-ES" b="1" dirty="0">
                <a:solidFill>
                  <a:srgbClr val="262E3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Neue UltraLight"/>
              </a:endParaRPr>
            </a:p>
          </p:txBody>
        </p:sp>
        <p:sp>
          <p:nvSpPr>
            <p:cNvPr id="73" name="Abrir corchete 72"/>
            <p:cNvSpPr/>
            <p:nvPr/>
          </p:nvSpPr>
          <p:spPr>
            <a:xfrm flipH="1">
              <a:off x="22430861" y="3118710"/>
              <a:ext cx="170121" cy="2147777"/>
            </a:xfrm>
            <a:prstGeom prst="leftBracket">
              <a:avLst/>
            </a:prstGeom>
            <a:ln w="57150">
              <a:solidFill>
                <a:srgbClr val="85BB3D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3" tIns="45716" rIns="91433" bIns="45716" numCol="1" spcCol="38100" rtlCol="0" anchor="t">
              <a:noAutofit/>
            </a:bodyPr>
            <a:lstStyle/>
            <a:p>
              <a:pPr defTabSz="914309" latinLnBrk="1" hangingPunct="0"/>
              <a:endParaRPr lang="es-CO" kern="0" dirty="0">
                <a:solidFill>
                  <a:srgbClr val="000000"/>
                </a:solidFill>
                <a:latin typeface="Arial"/>
                <a:sym typeface="Helvetica Neue UltraLight"/>
              </a:endParaRPr>
            </a:p>
          </p:txBody>
        </p:sp>
        <p:sp>
          <p:nvSpPr>
            <p:cNvPr id="74" name="Abrir corchete 73"/>
            <p:cNvSpPr/>
            <p:nvPr/>
          </p:nvSpPr>
          <p:spPr>
            <a:xfrm flipH="1">
              <a:off x="22464797" y="5628522"/>
              <a:ext cx="170121" cy="2147777"/>
            </a:xfrm>
            <a:prstGeom prst="leftBracket">
              <a:avLst/>
            </a:prstGeom>
            <a:ln w="57150">
              <a:solidFill>
                <a:srgbClr val="85BB3D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3" tIns="45716" rIns="91433" bIns="45716" numCol="1" spcCol="38100" rtlCol="0" anchor="t">
              <a:noAutofit/>
            </a:bodyPr>
            <a:lstStyle/>
            <a:p>
              <a:pPr defTabSz="914309" latinLnBrk="1" hangingPunct="0"/>
              <a:endParaRPr lang="es-CO" kern="0" dirty="0">
                <a:solidFill>
                  <a:srgbClr val="000000"/>
                </a:solidFill>
                <a:latin typeface="Arial"/>
                <a:sym typeface="Helvetica Neue UltraLight"/>
              </a:endParaRPr>
            </a:p>
          </p:txBody>
        </p:sp>
        <p:sp>
          <p:nvSpPr>
            <p:cNvPr id="75" name="Abrir corchete 74"/>
            <p:cNvSpPr/>
            <p:nvPr/>
          </p:nvSpPr>
          <p:spPr>
            <a:xfrm flipH="1">
              <a:off x="22483081" y="8158758"/>
              <a:ext cx="179900" cy="1821713"/>
            </a:xfrm>
            <a:prstGeom prst="leftBracket">
              <a:avLst/>
            </a:prstGeom>
            <a:ln w="57150">
              <a:solidFill>
                <a:srgbClr val="85BB3D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3" tIns="45716" rIns="91433" bIns="45716" numCol="1" spcCol="38100" rtlCol="0" anchor="t">
              <a:noAutofit/>
            </a:bodyPr>
            <a:lstStyle/>
            <a:p>
              <a:pPr defTabSz="914309" latinLnBrk="1" hangingPunct="0"/>
              <a:endParaRPr lang="es-CO" kern="0" dirty="0">
                <a:solidFill>
                  <a:srgbClr val="000000"/>
                </a:solidFill>
                <a:latin typeface="Arial"/>
                <a:sym typeface="Helvetica Neue UltraLight"/>
              </a:endParaRPr>
            </a:p>
          </p:txBody>
        </p:sp>
        <p:sp>
          <p:nvSpPr>
            <p:cNvPr id="76" name="Abrir corchete 75"/>
            <p:cNvSpPr/>
            <p:nvPr/>
          </p:nvSpPr>
          <p:spPr>
            <a:xfrm flipH="1">
              <a:off x="22487970" y="10189293"/>
              <a:ext cx="170121" cy="2147777"/>
            </a:xfrm>
            <a:prstGeom prst="leftBracket">
              <a:avLst/>
            </a:prstGeom>
            <a:ln w="57150">
              <a:solidFill>
                <a:srgbClr val="85BB3D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3" tIns="45716" rIns="91433" bIns="45716" numCol="1" spcCol="38100" rtlCol="0" anchor="t">
              <a:noAutofit/>
            </a:bodyPr>
            <a:lstStyle/>
            <a:p>
              <a:pPr defTabSz="914309" latinLnBrk="1" hangingPunct="0"/>
              <a:endParaRPr lang="es-CO" kern="0" dirty="0">
                <a:solidFill>
                  <a:srgbClr val="000000"/>
                </a:solidFill>
                <a:latin typeface="Arial"/>
                <a:sym typeface="Helvetica Neue UltraLight"/>
              </a:endParaRPr>
            </a:p>
          </p:txBody>
        </p:sp>
        <p:cxnSp>
          <p:nvCxnSpPr>
            <p:cNvPr id="77" name="Conector curvado 76"/>
            <p:cNvCxnSpPr>
              <a:stCxn id="49" idx="3"/>
              <a:endCxn id="48" idx="1"/>
            </p:cNvCxnSpPr>
            <p:nvPr/>
          </p:nvCxnSpPr>
          <p:spPr>
            <a:xfrm flipV="1">
              <a:off x="9389026" y="3365982"/>
              <a:ext cx="1387848" cy="829038"/>
            </a:xfrm>
            <a:prstGeom prst="curvedConnector3">
              <a:avLst/>
            </a:prstGeom>
            <a:ln w="57150">
              <a:solidFill>
                <a:srgbClr val="85BB3D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curvado 77"/>
            <p:cNvCxnSpPr>
              <a:stCxn id="50" idx="1"/>
              <a:endCxn id="48" idx="3"/>
            </p:cNvCxnSpPr>
            <p:nvPr/>
          </p:nvCxnSpPr>
          <p:spPr>
            <a:xfrm rot="10800000">
              <a:off x="15446510" y="3365982"/>
              <a:ext cx="1344131" cy="773058"/>
            </a:xfrm>
            <a:prstGeom prst="curvedConnector3">
              <a:avLst/>
            </a:prstGeom>
            <a:ln w="57150">
              <a:solidFill>
                <a:srgbClr val="85BB3D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Flecha curvada hacia la derecha 78"/>
            <p:cNvSpPr/>
            <p:nvPr/>
          </p:nvSpPr>
          <p:spPr>
            <a:xfrm rot="10800000">
              <a:off x="22639245" y="3858512"/>
              <a:ext cx="655376" cy="2411540"/>
            </a:xfrm>
            <a:prstGeom prst="curvedRightArrow">
              <a:avLst>
                <a:gd name="adj1" fmla="val 30781"/>
                <a:gd name="adj2" fmla="val 84342"/>
                <a:gd name="adj3" fmla="val 19835"/>
              </a:avLst>
            </a:prstGeom>
            <a:solidFill>
              <a:srgbClr val="85BB3D"/>
            </a:solidFill>
            <a:ln>
              <a:solidFill>
                <a:srgbClr val="85BB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5417" hangingPunct="0"/>
              <a:endParaRPr lang="es-CO" sz="5599" kern="0" dirty="0">
                <a:solidFill>
                  <a:srgbClr val="262E31"/>
                </a:solidFill>
                <a:latin typeface="Arial"/>
                <a:sym typeface="Helvetica Neue UltraLight"/>
              </a:endParaRPr>
            </a:p>
          </p:txBody>
        </p:sp>
        <p:sp>
          <p:nvSpPr>
            <p:cNvPr id="80" name="Flecha curvada hacia la derecha 79"/>
            <p:cNvSpPr/>
            <p:nvPr/>
          </p:nvSpPr>
          <p:spPr>
            <a:xfrm rot="10800000">
              <a:off x="22664645" y="6525512"/>
              <a:ext cx="655376" cy="2411540"/>
            </a:xfrm>
            <a:prstGeom prst="curvedRightArrow">
              <a:avLst>
                <a:gd name="adj1" fmla="val 30781"/>
                <a:gd name="adj2" fmla="val 84342"/>
                <a:gd name="adj3" fmla="val 19835"/>
              </a:avLst>
            </a:prstGeom>
            <a:solidFill>
              <a:srgbClr val="85BB3D"/>
            </a:solidFill>
            <a:ln>
              <a:solidFill>
                <a:srgbClr val="85BB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5417" hangingPunct="0"/>
              <a:endParaRPr lang="es-CO" sz="5599" kern="0" dirty="0">
                <a:solidFill>
                  <a:srgbClr val="262E31"/>
                </a:solidFill>
                <a:latin typeface="Arial"/>
                <a:sym typeface="Helvetica Neue UltraLight"/>
              </a:endParaRPr>
            </a:p>
          </p:txBody>
        </p:sp>
        <p:sp>
          <p:nvSpPr>
            <p:cNvPr id="81" name="Flecha curvada hacia la derecha 80"/>
            <p:cNvSpPr/>
            <p:nvPr/>
          </p:nvSpPr>
          <p:spPr>
            <a:xfrm rot="10800000">
              <a:off x="22690045" y="9065512"/>
              <a:ext cx="655376" cy="2411540"/>
            </a:xfrm>
            <a:prstGeom prst="curvedRightArrow">
              <a:avLst>
                <a:gd name="adj1" fmla="val 30781"/>
                <a:gd name="adj2" fmla="val 84342"/>
                <a:gd name="adj3" fmla="val 19835"/>
              </a:avLst>
            </a:prstGeom>
            <a:solidFill>
              <a:srgbClr val="85BB3D"/>
            </a:solidFill>
            <a:ln>
              <a:solidFill>
                <a:srgbClr val="85BB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5417" hangingPunct="0"/>
              <a:endParaRPr lang="es-CO" sz="5599" kern="0" dirty="0">
                <a:solidFill>
                  <a:srgbClr val="262E31"/>
                </a:solidFill>
                <a:latin typeface="Arial"/>
                <a:sym typeface="Helvetica Neue UltraLight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10603771" y="2625668"/>
            <a:ext cx="682374" cy="468766"/>
            <a:chOff x="11453672" y="4275240"/>
            <a:chExt cx="682418" cy="1469361"/>
          </a:xfrm>
        </p:grpSpPr>
        <p:sp>
          <p:nvSpPr>
            <p:cNvPr id="38" name="Elipse 37"/>
            <p:cNvSpPr/>
            <p:nvPr/>
          </p:nvSpPr>
          <p:spPr>
            <a:xfrm>
              <a:off x="11453672" y="4275240"/>
              <a:ext cx="682418" cy="1469361"/>
            </a:xfrm>
            <a:prstGeom prst="ellipse">
              <a:avLst/>
            </a:prstGeom>
            <a:solidFill>
              <a:schemeClr val="bg1"/>
            </a:solidFill>
            <a:ln w="12700" cap="flat">
              <a:solidFill>
                <a:schemeClr val="bg1">
                  <a:lumMod val="7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797" tIns="50797" rIns="50797" bIns="50797" numCol="1" spcCol="38100" rtlCol="0" anchor="ctr">
              <a:spAutoFit/>
            </a:bodyPr>
            <a:lstStyle/>
            <a:p>
              <a:pPr algn="ctr" defTabSz="584142" hangingPunct="0"/>
              <a:endParaRPr lang="es-CO" sz="4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 Neue UltraLight"/>
                <a:ea typeface="Helvetica Neue UltraLight"/>
                <a:cs typeface="Helvetica Neue UltraLight"/>
                <a:sym typeface="Helvetica Neue UltraLight"/>
              </a:endParaRPr>
            </a:p>
          </p:txBody>
        </p:sp>
        <p:sp>
          <p:nvSpPr>
            <p:cNvPr id="39" name="Flecha arriba 38"/>
            <p:cNvSpPr/>
            <p:nvPr/>
          </p:nvSpPr>
          <p:spPr>
            <a:xfrm>
              <a:off x="11539922" y="4368163"/>
              <a:ext cx="494567" cy="1216721"/>
            </a:xfrm>
            <a:prstGeom prst="upArrow">
              <a:avLst/>
            </a:prstGeom>
            <a:solidFill>
              <a:srgbClr val="85BB3D"/>
            </a:solidFill>
            <a:ln w="12700" cap="flat">
              <a:solidFill>
                <a:schemeClr val="bg1">
                  <a:lumMod val="7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797" tIns="50797" rIns="50797" bIns="50797" numCol="1" spcCol="38100" rtlCol="0" anchor="ctr">
              <a:spAutoFit/>
            </a:bodyPr>
            <a:lstStyle/>
            <a:p>
              <a:pPr algn="ctr" defTabSz="584142" hangingPunct="0"/>
              <a:endParaRPr lang="es-CO" sz="4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 Neue UltraLight"/>
                <a:ea typeface="Helvetica Neue UltraLight"/>
                <a:cs typeface="Helvetica Neue UltraLight"/>
                <a:sym typeface="Helvetica Neue UltraLight"/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16578402" y="3385685"/>
            <a:ext cx="682374" cy="468766"/>
            <a:chOff x="11453672" y="4275240"/>
            <a:chExt cx="682418" cy="1469361"/>
          </a:xfrm>
        </p:grpSpPr>
        <p:sp>
          <p:nvSpPr>
            <p:cNvPr id="36" name="Elipse 35"/>
            <p:cNvSpPr/>
            <p:nvPr/>
          </p:nvSpPr>
          <p:spPr>
            <a:xfrm>
              <a:off x="11453672" y="4275240"/>
              <a:ext cx="682418" cy="1469361"/>
            </a:xfrm>
            <a:prstGeom prst="ellipse">
              <a:avLst/>
            </a:prstGeom>
            <a:solidFill>
              <a:schemeClr val="bg1"/>
            </a:solidFill>
            <a:ln w="12700" cap="flat">
              <a:solidFill>
                <a:schemeClr val="bg1">
                  <a:lumMod val="7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797" tIns="50797" rIns="50797" bIns="50797" numCol="1" spcCol="38100" rtlCol="0" anchor="ctr">
              <a:spAutoFit/>
            </a:bodyPr>
            <a:lstStyle/>
            <a:p>
              <a:pPr algn="ctr" defTabSz="584142" hangingPunct="0"/>
              <a:endParaRPr lang="es-CO" sz="4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 Neue UltraLight"/>
                <a:ea typeface="Helvetica Neue UltraLight"/>
                <a:cs typeface="Helvetica Neue UltraLight"/>
                <a:sym typeface="Helvetica Neue UltraLight"/>
              </a:endParaRPr>
            </a:p>
          </p:txBody>
        </p:sp>
        <p:sp>
          <p:nvSpPr>
            <p:cNvPr id="37" name="Flecha arriba 36"/>
            <p:cNvSpPr/>
            <p:nvPr/>
          </p:nvSpPr>
          <p:spPr>
            <a:xfrm>
              <a:off x="11539922" y="4368163"/>
              <a:ext cx="494567" cy="1216721"/>
            </a:xfrm>
            <a:prstGeom prst="upArrow">
              <a:avLst/>
            </a:prstGeom>
            <a:solidFill>
              <a:srgbClr val="85BB3D"/>
            </a:solidFill>
            <a:ln w="12700" cap="flat">
              <a:solidFill>
                <a:schemeClr val="bg1">
                  <a:lumMod val="7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797" tIns="50797" rIns="50797" bIns="50797" numCol="1" spcCol="38100" rtlCol="0" anchor="ctr">
              <a:spAutoFit/>
            </a:bodyPr>
            <a:lstStyle/>
            <a:p>
              <a:pPr algn="ctr" defTabSz="584142" hangingPunct="0"/>
              <a:endParaRPr lang="es-CO" sz="4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 Neue UltraLight"/>
                <a:ea typeface="Helvetica Neue UltraLight"/>
                <a:cs typeface="Helvetica Neue UltraLight"/>
                <a:sym typeface="Helvetica Neue UltraLight"/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13853537" y="8490345"/>
            <a:ext cx="682374" cy="468766"/>
            <a:chOff x="11453672" y="4275240"/>
            <a:chExt cx="682418" cy="1469361"/>
          </a:xfrm>
        </p:grpSpPr>
        <p:sp>
          <p:nvSpPr>
            <p:cNvPr id="34" name="Elipse 33"/>
            <p:cNvSpPr/>
            <p:nvPr/>
          </p:nvSpPr>
          <p:spPr>
            <a:xfrm>
              <a:off x="11453672" y="4275240"/>
              <a:ext cx="682418" cy="1469361"/>
            </a:xfrm>
            <a:prstGeom prst="ellipse">
              <a:avLst/>
            </a:prstGeom>
            <a:solidFill>
              <a:schemeClr val="bg1"/>
            </a:solidFill>
            <a:ln w="12700" cap="flat">
              <a:solidFill>
                <a:schemeClr val="bg1">
                  <a:lumMod val="7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797" tIns="50797" rIns="50797" bIns="50797" numCol="1" spcCol="38100" rtlCol="0" anchor="ctr">
              <a:spAutoFit/>
            </a:bodyPr>
            <a:lstStyle/>
            <a:p>
              <a:pPr algn="ctr" defTabSz="584142" hangingPunct="0"/>
              <a:endParaRPr lang="es-CO" sz="4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 Neue UltraLight"/>
                <a:ea typeface="Helvetica Neue UltraLight"/>
                <a:cs typeface="Helvetica Neue UltraLight"/>
                <a:sym typeface="Helvetica Neue UltraLight"/>
              </a:endParaRPr>
            </a:p>
          </p:txBody>
        </p:sp>
        <p:sp>
          <p:nvSpPr>
            <p:cNvPr id="35" name="Flecha arriba 34"/>
            <p:cNvSpPr/>
            <p:nvPr/>
          </p:nvSpPr>
          <p:spPr>
            <a:xfrm>
              <a:off x="11539922" y="4368163"/>
              <a:ext cx="494567" cy="1216721"/>
            </a:xfrm>
            <a:prstGeom prst="upArrow">
              <a:avLst/>
            </a:prstGeom>
            <a:solidFill>
              <a:srgbClr val="85BB3D"/>
            </a:solidFill>
            <a:ln w="12700" cap="flat">
              <a:solidFill>
                <a:schemeClr val="bg1">
                  <a:lumMod val="7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797" tIns="50797" rIns="50797" bIns="50797" numCol="1" spcCol="38100" rtlCol="0" anchor="ctr">
              <a:spAutoFit/>
            </a:bodyPr>
            <a:lstStyle/>
            <a:p>
              <a:pPr algn="ctr" defTabSz="584142" hangingPunct="0"/>
              <a:endParaRPr lang="es-CO" sz="4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 Neue UltraLight"/>
                <a:ea typeface="Helvetica Neue UltraLight"/>
                <a:cs typeface="Helvetica Neue UltraLight"/>
                <a:sym typeface="Helvetica Neue UltraLight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4716759" y="8456695"/>
            <a:ext cx="682374" cy="468766"/>
            <a:chOff x="11453672" y="4275240"/>
            <a:chExt cx="682418" cy="1469361"/>
          </a:xfrm>
        </p:grpSpPr>
        <p:sp>
          <p:nvSpPr>
            <p:cNvPr id="32" name="Elipse 31"/>
            <p:cNvSpPr/>
            <p:nvPr/>
          </p:nvSpPr>
          <p:spPr>
            <a:xfrm>
              <a:off x="11453672" y="4275240"/>
              <a:ext cx="682418" cy="1469361"/>
            </a:xfrm>
            <a:prstGeom prst="ellipse">
              <a:avLst/>
            </a:prstGeom>
            <a:solidFill>
              <a:schemeClr val="bg1"/>
            </a:solidFill>
            <a:ln w="12700" cap="flat">
              <a:solidFill>
                <a:schemeClr val="bg1">
                  <a:lumMod val="7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797" tIns="50797" rIns="50797" bIns="50797" numCol="1" spcCol="38100" rtlCol="0" anchor="ctr">
              <a:spAutoFit/>
            </a:bodyPr>
            <a:lstStyle/>
            <a:p>
              <a:pPr algn="ctr" defTabSz="584142" hangingPunct="0"/>
              <a:endParaRPr lang="es-CO" sz="4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 Neue UltraLight"/>
                <a:ea typeface="Helvetica Neue UltraLight"/>
                <a:cs typeface="Helvetica Neue UltraLight"/>
                <a:sym typeface="Helvetica Neue UltraLight"/>
              </a:endParaRPr>
            </a:p>
          </p:txBody>
        </p:sp>
        <p:sp>
          <p:nvSpPr>
            <p:cNvPr id="33" name="Flecha arriba 32"/>
            <p:cNvSpPr/>
            <p:nvPr/>
          </p:nvSpPr>
          <p:spPr>
            <a:xfrm>
              <a:off x="11539922" y="4368163"/>
              <a:ext cx="494567" cy="1216721"/>
            </a:xfrm>
            <a:prstGeom prst="upArrow">
              <a:avLst/>
            </a:prstGeom>
            <a:solidFill>
              <a:srgbClr val="85BB3D"/>
            </a:solidFill>
            <a:ln w="12700" cap="flat">
              <a:solidFill>
                <a:schemeClr val="bg1">
                  <a:lumMod val="7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797" tIns="50797" rIns="50797" bIns="50797" numCol="1" spcCol="38100" rtlCol="0" anchor="ctr">
              <a:spAutoFit/>
            </a:bodyPr>
            <a:lstStyle/>
            <a:p>
              <a:pPr algn="ctr" defTabSz="584142" hangingPunct="0"/>
              <a:endParaRPr lang="es-CO" sz="4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 Neue UltraLight"/>
                <a:ea typeface="Helvetica Neue UltraLight"/>
                <a:cs typeface="Helvetica Neue UltraLight"/>
                <a:sym typeface="Helvetica Neue UltraLight"/>
              </a:endParaRPr>
            </a:p>
          </p:txBody>
        </p:sp>
      </p:grpSp>
      <p:sp>
        <p:nvSpPr>
          <p:cNvPr id="30" name="CuadroTexto 29"/>
          <p:cNvSpPr txBox="1"/>
          <p:nvPr/>
        </p:nvSpPr>
        <p:spPr>
          <a:xfrm>
            <a:off x="3521154" y="1335469"/>
            <a:ext cx="4602378" cy="656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100" rtlCol="0" anchor="t">
            <a:spAutoFit/>
          </a:bodyPr>
          <a:lstStyle/>
          <a:p>
            <a:pPr defTabSz="825417" hangingPunct="0"/>
            <a:r>
              <a:rPr lang="es-CO" sz="3600" kern="0" dirty="0">
                <a:solidFill>
                  <a:srgbClr val="000000"/>
                </a:solidFill>
                <a:latin typeface="Helvetica Neue UltraLight"/>
                <a:sym typeface="Helvetica Neue UltraLight"/>
              </a:rPr>
              <a:t>A diciembre </a:t>
            </a:r>
            <a:r>
              <a:rPr lang="es-CO" sz="3600" kern="0" dirty="0">
                <a:solidFill>
                  <a:srgbClr val="000000"/>
                </a:solidFill>
                <a:latin typeface="Helvetica Neue UltraLight"/>
                <a:ea typeface="Helvetica Neue UltraLight"/>
                <a:cs typeface="Helvetica Neue UltraLight"/>
                <a:sym typeface="Helvetica Neue UltraLight"/>
              </a:rPr>
              <a:t>2019</a:t>
            </a:r>
          </a:p>
        </p:txBody>
      </p:sp>
      <p:sp>
        <p:nvSpPr>
          <p:cNvPr id="82" name="Your…">
            <a:extLst>
              <a:ext uri="{FF2B5EF4-FFF2-40B4-BE49-F238E27FC236}">
                <a16:creationId xmlns:a16="http://schemas.microsoft.com/office/drawing/2014/main" id="{23269EC4-0440-4672-BC10-8E3F08F37D3F}"/>
              </a:ext>
            </a:extLst>
          </p:cNvPr>
          <p:cNvSpPr/>
          <p:nvPr/>
        </p:nvSpPr>
        <p:spPr>
          <a:xfrm>
            <a:off x="2213603" y="662570"/>
            <a:ext cx="20130876" cy="88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defTabSz="1155600" hangingPunct="0">
              <a:lnSpc>
                <a:spcPct val="80000"/>
              </a:lnSpc>
              <a:defRPr sz="7200">
                <a:solidFill>
                  <a:srgbClr val="323C4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7199" b="1" kern="0" dirty="0">
                <a:solidFill>
                  <a:srgbClr val="00CC00"/>
                </a:solidFill>
                <a:latin typeface="Helvetica" panose="020B0604020202020204" pitchFamily="34" charset="0"/>
                <a:ea typeface="Montserrat"/>
                <a:cs typeface="Helvetica" panose="020B0604020202020204" pitchFamily="34" charset="0"/>
                <a:sym typeface="Helvetica"/>
              </a:rPr>
              <a:t>Mapa</a:t>
            </a:r>
            <a:r>
              <a:rPr lang="es-ES" sz="7199" kern="0" dirty="0">
                <a:solidFill>
                  <a:srgbClr val="00CC00"/>
                </a:solidFill>
                <a:latin typeface="Helvetica" panose="020B0604020202020204" pitchFamily="34" charset="0"/>
                <a:ea typeface="Montserrat"/>
                <a:cs typeface="Helvetica" panose="020B0604020202020204" pitchFamily="34" charset="0"/>
                <a:sym typeface="Helvetica"/>
              </a:rPr>
              <a:t> </a:t>
            </a:r>
            <a:r>
              <a:rPr lang="es-ES" sz="7199" kern="0" dirty="0">
                <a:solidFill>
                  <a:srgbClr val="262E31"/>
                </a:solidFill>
                <a:latin typeface="Helvetica" panose="020B0604020202020204" pitchFamily="34" charset="0"/>
                <a:ea typeface="Montserrat"/>
                <a:cs typeface="Helvetica" panose="020B0604020202020204" pitchFamily="34" charset="0"/>
                <a:sym typeface="Helvetica"/>
              </a:rPr>
              <a:t>Estratégico Corporativo 2019 – 2021</a:t>
            </a:r>
            <a:endParaRPr sz="7199" kern="0" dirty="0">
              <a:solidFill>
                <a:srgbClr val="262E31"/>
              </a:solidFill>
              <a:latin typeface="Helvetica" panose="020B0604020202020204" pitchFamily="34" charset="0"/>
              <a:ea typeface="Montserrat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88" name="Rectángulo 87"/>
          <p:cNvSpPr/>
          <p:nvPr/>
        </p:nvSpPr>
        <p:spPr>
          <a:xfrm>
            <a:off x="0" y="2340408"/>
            <a:ext cx="24384000" cy="2956294"/>
          </a:xfrm>
          <a:prstGeom prst="rect">
            <a:avLst/>
          </a:prstGeom>
          <a:solidFill>
            <a:schemeClr val="bg1">
              <a:lumMod val="95000"/>
              <a:alpha val="97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Helvetica Neue UltraLight"/>
              <a:ea typeface="Helvetica Neue UltraLight"/>
              <a:cs typeface="Helvetica Neue UltraLight"/>
              <a:sym typeface="Helvetica Neue UltraLight"/>
            </a:endParaRPr>
          </a:p>
        </p:txBody>
      </p:sp>
      <p:sp>
        <p:nvSpPr>
          <p:cNvPr id="89" name="Rectángulo 88"/>
          <p:cNvSpPr/>
          <p:nvPr/>
        </p:nvSpPr>
        <p:spPr>
          <a:xfrm>
            <a:off x="-17918" y="7958006"/>
            <a:ext cx="24384000" cy="5760000"/>
          </a:xfrm>
          <a:prstGeom prst="rect">
            <a:avLst/>
          </a:prstGeom>
          <a:solidFill>
            <a:schemeClr val="bg1">
              <a:lumMod val="95000"/>
              <a:alpha val="97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Helvetica Neue UltraLight"/>
              <a:ea typeface="Helvetica Neue UltraLight"/>
              <a:cs typeface="Helvetica Neue UltraLight"/>
              <a:sym typeface="Helvetica Neue UltraLigh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551" y="2055945"/>
            <a:ext cx="7432820" cy="281792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326" y="8768795"/>
            <a:ext cx="7457198" cy="3645171"/>
          </a:xfrm>
          <a:prstGeom prst="rect">
            <a:avLst/>
          </a:prstGeom>
        </p:spPr>
      </p:pic>
      <p:cxnSp>
        <p:nvCxnSpPr>
          <p:cNvPr id="90" name="8 Conector recto de flecha"/>
          <p:cNvCxnSpPr>
            <a:stCxn id="2" idx="2"/>
          </p:cNvCxnSpPr>
          <p:nvPr/>
        </p:nvCxnSpPr>
        <p:spPr>
          <a:xfrm>
            <a:off x="6373961" y="4873873"/>
            <a:ext cx="26839" cy="798818"/>
          </a:xfrm>
          <a:prstGeom prst="straightConnector1">
            <a:avLst/>
          </a:prstGeom>
          <a:ln w="127000" cap="rnd">
            <a:solidFill>
              <a:srgbClr val="62BD1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3806" y="8759335"/>
            <a:ext cx="8879150" cy="439549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2074" y="2815355"/>
            <a:ext cx="6977663" cy="2035269"/>
          </a:xfrm>
          <a:prstGeom prst="rect">
            <a:avLst/>
          </a:prstGeom>
        </p:spPr>
      </p:pic>
      <p:cxnSp>
        <p:nvCxnSpPr>
          <p:cNvPr id="91" name="8 Conector recto de flecha"/>
          <p:cNvCxnSpPr/>
          <p:nvPr/>
        </p:nvCxnSpPr>
        <p:spPr>
          <a:xfrm>
            <a:off x="20006624" y="4866542"/>
            <a:ext cx="16769" cy="806149"/>
          </a:xfrm>
          <a:prstGeom prst="straightConnector1">
            <a:avLst/>
          </a:prstGeom>
          <a:ln w="127000" cap="rnd">
            <a:solidFill>
              <a:srgbClr val="62BD1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8 Conector recto de flecha"/>
          <p:cNvCxnSpPr>
            <a:stCxn id="57" idx="2"/>
            <a:endCxn id="6" idx="0"/>
          </p:cNvCxnSpPr>
          <p:nvPr/>
        </p:nvCxnSpPr>
        <p:spPr>
          <a:xfrm>
            <a:off x="10885050" y="7643734"/>
            <a:ext cx="8875" cy="1125061"/>
          </a:xfrm>
          <a:prstGeom prst="straightConnector1">
            <a:avLst/>
          </a:prstGeom>
          <a:ln w="127000" cap="rnd">
            <a:solidFill>
              <a:srgbClr val="62BD1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8 Conector recto de flecha"/>
          <p:cNvCxnSpPr>
            <a:stCxn id="56" idx="2"/>
            <a:endCxn id="15" idx="0"/>
          </p:cNvCxnSpPr>
          <p:nvPr/>
        </p:nvCxnSpPr>
        <p:spPr>
          <a:xfrm>
            <a:off x="15407051" y="7628673"/>
            <a:ext cx="6330" cy="1130662"/>
          </a:xfrm>
          <a:prstGeom prst="straightConnector1">
            <a:avLst/>
          </a:prstGeom>
          <a:ln w="127000" cap="rnd">
            <a:solidFill>
              <a:srgbClr val="62BD1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7" name="Imagen 96">
            <a:hlinkClick r:id="rId6" action="ppaction://hlinksldjump"/>
            <a:extLst>
              <a:ext uri="{FF2B5EF4-FFF2-40B4-BE49-F238E27FC236}">
                <a16:creationId xmlns:a16="http://schemas.microsoft.com/office/drawing/2014/main" id="{E560B4C5-BD54-4C9B-A5D9-535B44859A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16309" y="412103"/>
            <a:ext cx="928114" cy="864000"/>
          </a:xfrm>
          <a:prstGeom prst="rect">
            <a:avLst/>
          </a:prstGeom>
        </p:spPr>
      </p:pic>
      <p:sp>
        <p:nvSpPr>
          <p:cNvPr id="83" name="Rectángulo redondeado 82"/>
          <p:cNvSpPr/>
          <p:nvPr/>
        </p:nvSpPr>
        <p:spPr>
          <a:xfrm>
            <a:off x="2139585" y="5429596"/>
            <a:ext cx="1021630" cy="522095"/>
          </a:xfrm>
          <a:prstGeom prst="roundRect">
            <a:avLst/>
          </a:prstGeom>
          <a:solidFill>
            <a:schemeClr val="tx1">
              <a:lumMod val="90000"/>
              <a:lumOff val="10000"/>
              <a:alpha val="14000"/>
            </a:schemeClr>
          </a:solidFill>
          <a:ln w="12700" cap="flat">
            <a:solidFill>
              <a:schemeClr val="bg1">
                <a:lumMod val="95000"/>
              </a:schemeClr>
            </a:solidFill>
            <a:prstDash val="dash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100" rtlCol="0" anchor="ctr">
            <a:spAutoFit/>
          </a:bodyPr>
          <a:lstStyle/>
          <a:p>
            <a:pPr algn="ctr" defTabSz="584142" hangingPunct="0"/>
            <a:r>
              <a:rPr lang="es-CO" sz="2400" b="1" kern="0" dirty="0">
                <a:solidFill>
                  <a:srgbClr val="204D38"/>
                </a:solidFill>
                <a:latin typeface="Helvetica Neue UltraLight"/>
                <a:sym typeface="Helvetica Neue UltraLight"/>
              </a:rPr>
              <a:t>101%</a:t>
            </a:r>
          </a:p>
        </p:txBody>
      </p:sp>
      <p:sp>
        <p:nvSpPr>
          <p:cNvPr id="84" name="Rectángulo redondeado 83"/>
          <p:cNvSpPr/>
          <p:nvPr/>
        </p:nvSpPr>
        <p:spPr>
          <a:xfrm>
            <a:off x="7368505" y="5674577"/>
            <a:ext cx="755027" cy="385896"/>
          </a:xfrm>
          <a:prstGeom prst="roundRect">
            <a:avLst/>
          </a:prstGeom>
          <a:solidFill>
            <a:schemeClr val="tx1">
              <a:lumMod val="90000"/>
              <a:lumOff val="10000"/>
              <a:alpha val="14000"/>
            </a:schemeClr>
          </a:solidFill>
          <a:ln w="12700" cap="flat">
            <a:solidFill>
              <a:schemeClr val="bg1">
                <a:lumMod val="95000"/>
              </a:schemeClr>
            </a:solidFill>
            <a:prstDash val="dash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100" rtlCol="0" anchor="ctr">
            <a:spAutoFit/>
          </a:bodyPr>
          <a:lstStyle/>
          <a:p>
            <a:pPr algn="ctr" defTabSz="584142" hangingPunct="0"/>
            <a:r>
              <a:rPr lang="es-CO" sz="1600" b="1" kern="0" dirty="0">
                <a:solidFill>
                  <a:srgbClr val="204D38"/>
                </a:solidFill>
                <a:latin typeface="Helvetica Neue UltraLight"/>
                <a:sym typeface="Helvetica Neue UltraLight"/>
              </a:rPr>
              <a:t>115%</a:t>
            </a:r>
          </a:p>
        </p:txBody>
      </p:sp>
      <p:sp>
        <p:nvSpPr>
          <p:cNvPr id="85" name="Rectángulo redondeado 84"/>
          <p:cNvSpPr/>
          <p:nvPr/>
        </p:nvSpPr>
        <p:spPr>
          <a:xfrm>
            <a:off x="10264255" y="5665195"/>
            <a:ext cx="755027" cy="385896"/>
          </a:xfrm>
          <a:prstGeom prst="roundRect">
            <a:avLst/>
          </a:prstGeom>
          <a:solidFill>
            <a:schemeClr val="tx1">
              <a:lumMod val="90000"/>
              <a:lumOff val="10000"/>
              <a:alpha val="14000"/>
            </a:schemeClr>
          </a:solidFill>
          <a:ln w="12700" cap="flat">
            <a:solidFill>
              <a:schemeClr val="bg1">
                <a:lumMod val="95000"/>
              </a:schemeClr>
            </a:solidFill>
            <a:prstDash val="dash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100" rtlCol="0" anchor="ctr">
            <a:spAutoFit/>
          </a:bodyPr>
          <a:lstStyle/>
          <a:p>
            <a:pPr algn="ctr" defTabSz="584142" hangingPunct="0"/>
            <a:r>
              <a:rPr lang="es-CO" sz="1600" b="1" kern="0" dirty="0">
                <a:solidFill>
                  <a:srgbClr val="204D38"/>
                </a:solidFill>
                <a:latin typeface="Helvetica Neue UltraLight"/>
                <a:sym typeface="Helvetica Neue UltraLight"/>
              </a:rPr>
              <a:t>93%</a:t>
            </a:r>
          </a:p>
        </p:txBody>
      </p:sp>
      <p:sp>
        <p:nvSpPr>
          <p:cNvPr id="86" name="Rectángulo redondeado 85"/>
          <p:cNvSpPr/>
          <p:nvPr/>
        </p:nvSpPr>
        <p:spPr>
          <a:xfrm>
            <a:off x="14824181" y="5652046"/>
            <a:ext cx="755027" cy="385896"/>
          </a:xfrm>
          <a:prstGeom prst="roundRect">
            <a:avLst/>
          </a:prstGeom>
          <a:solidFill>
            <a:schemeClr val="tx1">
              <a:lumMod val="90000"/>
              <a:lumOff val="10000"/>
              <a:alpha val="14000"/>
            </a:schemeClr>
          </a:solidFill>
          <a:ln w="12700" cap="flat">
            <a:solidFill>
              <a:schemeClr val="bg1">
                <a:lumMod val="95000"/>
              </a:schemeClr>
            </a:solidFill>
            <a:prstDash val="dash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100" rtlCol="0" anchor="ctr">
            <a:spAutoFit/>
          </a:bodyPr>
          <a:lstStyle/>
          <a:p>
            <a:pPr algn="ctr" defTabSz="584142" hangingPunct="0"/>
            <a:r>
              <a:rPr lang="es-CO" sz="1600" b="1" kern="0" dirty="0">
                <a:solidFill>
                  <a:srgbClr val="204D38"/>
                </a:solidFill>
                <a:latin typeface="Helvetica Neue UltraLight"/>
                <a:sym typeface="Helvetica Neue UltraLight"/>
              </a:rPr>
              <a:t>98%</a:t>
            </a:r>
          </a:p>
        </p:txBody>
      </p:sp>
      <p:sp>
        <p:nvSpPr>
          <p:cNvPr id="87" name="Rectángulo redondeado 86"/>
          <p:cNvSpPr/>
          <p:nvPr/>
        </p:nvSpPr>
        <p:spPr>
          <a:xfrm>
            <a:off x="19339484" y="5621047"/>
            <a:ext cx="755027" cy="385896"/>
          </a:xfrm>
          <a:prstGeom prst="roundRect">
            <a:avLst/>
          </a:prstGeom>
          <a:solidFill>
            <a:schemeClr val="tx1">
              <a:lumMod val="90000"/>
              <a:lumOff val="10000"/>
              <a:alpha val="14000"/>
            </a:schemeClr>
          </a:solidFill>
          <a:ln w="12700" cap="flat">
            <a:solidFill>
              <a:schemeClr val="bg1">
                <a:lumMod val="95000"/>
              </a:schemeClr>
            </a:solidFill>
            <a:prstDash val="dash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100" rtlCol="0" anchor="ctr">
            <a:spAutoFit/>
          </a:bodyPr>
          <a:lstStyle/>
          <a:p>
            <a:pPr algn="ctr" defTabSz="584142" hangingPunct="0"/>
            <a:r>
              <a:rPr lang="es-CO" sz="1600" b="1" kern="0" dirty="0">
                <a:solidFill>
                  <a:srgbClr val="204D38"/>
                </a:solidFill>
                <a:latin typeface="Helvetica Neue UltraLight"/>
                <a:sym typeface="Helvetica Neue UltraLight"/>
              </a:rPr>
              <a:t>97%</a:t>
            </a:r>
          </a:p>
        </p:txBody>
      </p:sp>
    </p:spTree>
    <p:extLst>
      <p:ext uri="{BB962C8B-B14F-4D97-AF65-F5344CB8AC3E}">
        <p14:creationId xmlns:p14="http://schemas.microsoft.com/office/powerpoint/2010/main" val="167147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2">
            <a:extLst>
              <a:ext uri="{FF2B5EF4-FFF2-40B4-BE49-F238E27FC236}">
                <a16:creationId xmlns:a16="http://schemas.microsoft.com/office/drawing/2014/main" id="{6EEA818C-B41B-4CFC-AFAA-6BD6D55A4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0079" y="12712701"/>
            <a:ext cx="5486043" cy="730250"/>
          </a:xfrm>
        </p:spPr>
        <p:txBody>
          <a:bodyPr/>
          <a:lstStyle/>
          <a:p>
            <a:r>
              <a:rPr lang="es-CO" dirty="0"/>
              <a:t>Gerencia de Planeación -  3</a:t>
            </a:r>
            <a:endParaRPr lang="es-CO" b="1" dirty="0"/>
          </a:p>
        </p:txBody>
      </p:sp>
      <p:grpSp>
        <p:nvGrpSpPr>
          <p:cNvPr id="8" name="Grupo 7"/>
          <p:cNvGrpSpPr/>
          <p:nvPr/>
        </p:nvGrpSpPr>
        <p:grpSpPr>
          <a:xfrm>
            <a:off x="507534" y="2367441"/>
            <a:ext cx="22836367" cy="10053411"/>
            <a:chOff x="507567" y="2367149"/>
            <a:chExt cx="22837854" cy="10054066"/>
          </a:xfrm>
        </p:grpSpPr>
        <p:sp>
          <p:nvSpPr>
            <p:cNvPr id="40" name="Abrir corchete 39"/>
            <p:cNvSpPr/>
            <p:nvPr/>
          </p:nvSpPr>
          <p:spPr>
            <a:xfrm>
              <a:off x="3578684" y="3101518"/>
              <a:ext cx="170121" cy="2147777"/>
            </a:xfrm>
            <a:prstGeom prst="leftBracket">
              <a:avLst/>
            </a:prstGeom>
            <a:ln w="57150">
              <a:solidFill>
                <a:srgbClr val="85BB3D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3" tIns="45716" rIns="91433" bIns="45716" numCol="1" spcCol="38100" rtlCol="0" anchor="t">
              <a:noAutofit/>
            </a:bodyPr>
            <a:lstStyle/>
            <a:p>
              <a:pPr defTabSz="914309" latinLnBrk="1" hangingPunct="0"/>
              <a:endParaRPr lang="es-CO" kern="0" dirty="0">
                <a:solidFill>
                  <a:srgbClr val="000000"/>
                </a:solidFill>
                <a:latin typeface="Arial"/>
                <a:sym typeface="Helvetica Neue UltraLight"/>
              </a:endParaRPr>
            </a:p>
          </p:txBody>
        </p:sp>
        <p:sp>
          <p:nvSpPr>
            <p:cNvPr id="41" name="Abrir corchete 40"/>
            <p:cNvSpPr/>
            <p:nvPr/>
          </p:nvSpPr>
          <p:spPr>
            <a:xfrm>
              <a:off x="3575140" y="5628522"/>
              <a:ext cx="170121" cy="2147777"/>
            </a:xfrm>
            <a:prstGeom prst="leftBracket">
              <a:avLst/>
            </a:prstGeom>
            <a:ln w="57150">
              <a:solidFill>
                <a:srgbClr val="85BB3D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3" tIns="45716" rIns="91433" bIns="45716" numCol="1" spcCol="38100" rtlCol="0" anchor="t">
              <a:noAutofit/>
            </a:bodyPr>
            <a:lstStyle/>
            <a:p>
              <a:pPr defTabSz="914309" latinLnBrk="1" hangingPunct="0"/>
              <a:endParaRPr lang="es-CO" kern="0" dirty="0">
                <a:solidFill>
                  <a:srgbClr val="000000"/>
                </a:solidFill>
                <a:latin typeface="Arial"/>
                <a:sym typeface="Helvetica Neue UltraLight"/>
              </a:endParaRPr>
            </a:p>
          </p:txBody>
        </p:sp>
        <p:sp>
          <p:nvSpPr>
            <p:cNvPr id="42" name="Abrir corchete 41"/>
            <p:cNvSpPr/>
            <p:nvPr/>
          </p:nvSpPr>
          <p:spPr>
            <a:xfrm>
              <a:off x="3558838" y="8066505"/>
              <a:ext cx="179900" cy="1821713"/>
            </a:xfrm>
            <a:prstGeom prst="leftBracket">
              <a:avLst/>
            </a:prstGeom>
            <a:ln w="57150">
              <a:solidFill>
                <a:srgbClr val="85BB3D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3" tIns="45716" rIns="91433" bIns="45716" numCol="1" spcCol="38100" rtlCol="0" anchor="t">
              <a:noAutofit/>
            </a:bodyPr>
            <a:lstStyle/>
            <a:p>
              <a:pPr defTabSz="914309" latinLnBrk="1" hangingPunct="0"/>
              <a:endParaRPr lang="es-CO" kern="0" dirty="0">
                <a:solidFill>
                  <a:srgbClr val="000000"/>
                </a:solidFill>
                <a:latin typeface="Arial"/>
                <a:sym typeface="Helvetica Neue UltraLight"/>
              </a:endParaRPr>
            </a:p>
          </p:txBody>
        </p:sp>
        <p:sp>
          <p:nvSpPr>
            <p:cNvPr id="43" name="Abrir corchete 42"/>
            <p:cNvSpPr/>
            <p:nvPr/>
          </p:nvSpPr>
          <p:spPr>
            <a:xfrm>
              <a:off x="3539698" y="10178424"/>
              <a:ext cx="170121" cy="2147777"/>
            </a:xfrm>
            <a:prstGeom prst="leftBracket">
              <a:avLst/>
            </a:prstGeom>
            <a:ln w="57150">
              <a:solidFill>
                <a:srgbClr val="85BB3D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3" tIns="45716" rIns="91433" bIns="45716" numCol="1" spcCol="38100" rtlCol="0" anchor="t">
              <a:noAutofit/>
            </a:bodyPr>
            <a:lstStyle/>
            <a:p>
              <a:pPr defTabSz="914309" latinLnBrk="1" hangingPunct="0"/>
              <a:endParaRPr lang="es-CO" kern="0" dirty="0">
                <a:solidFill>
                  <a:srgbClr val="262E31"/>
                </a:solidFill>
                <a:latin typeface="Arial"/>
                <a:sym typeface="Helvetica Neue UltraLight"/>
              </a:endParaRPr>
            </a:p>
          </p:txBody>
        </p:sp>
        <p:sp>
          <p:nvSpPr>
            <p:cNvPr id="44" name="CuadroTexto 43"/>
            <p:cNvSpPr txBox="1"/>
            <p:nvPr/>
          </p:nvSpPr>
          <p:spPr>
            <a:xfrm>
              <a:off x="508882" y="3715544"/>
              <a:ext cx="27769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825417" hangingPunct="0"/>
              <a:r>
                <a:rPr lang="es-CO" sz="2800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Perspectiva </a:t>
              </a:r>
            </a:p>
            <a:p>
              <a:pPr algn="r" defTabSz="825417" hangingPunct="0"/>
              <a:r>
                <a:rPr lang="es-CO" sz="2800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Financiera</a:t>
              </a:r>
            </a:p>
          </p:txBody>
        </p:sp>
        <p:sp>
          <p:nvSpPr>
            <p:cNvPr id="45" name="CuadroTexto 44"/>
            <p:cNvSpPr txBox="1"/>
            <p:nvPr/>
          </p:nvSpPr>
          <p:spPr>
            <a:xfrm>
              <a:off x="507567" y="5917580"/>
              <a:ext cx="277695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825417" hangingPunct="0"/>
              <a:r>
                <a:rPr lang="es-CO" sz="2800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Perspectiva </a:t>
              </a:r>
            </a:p>
            <a:p>
              <a:pPr algn="r" defTabSz="825417" hangingPunct="0"/>
              <a:r>
                <a:rPr lang="es-CO" sz="2800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Cliente y Mercado</a:t>
              </a:r>
            </a:p>
          </p:txBody>
        </p:sp>
        <p:sp>
          <p:nvSpPr>
            <p:cNvPr id="46" name="CuadroTexto 45"/>
            <p:cNvSpPr txBox="1"/>
            <p:nvPr/>
          </p:nvSpPr>
          <p:spPr>
            <a:xfrm>
              <a:off x="507567" y="8284863"/>
              <a:ext cx="277695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825417" hangingPunct="0"/>
              <a:r>
                <a:rPr lang="es-CO" sz="2800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Perspectiva </a:t>
              </a:r>
            </a:p>
            <a:p>
              <a:pPr algn="r" defTabSz="825417" hangingPunct="0"/>
              <a:r>
                <a:rPr lang="es-CO" sz="2800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Procesos Internos</a:t>
              </a:r>
            </a:p>
          </p:txBody>
        </p:sp>
        <p:sp>
          <p:nvSpPr>
            <p:cNvPr id="47" name="CuadroTexto 46"/>
            <p:cNvSpPr txBox="1"/>
            <p:nvPr/>
          </p:nvSpPr>
          <p:spPr>
            <a:xfrm>
              <a:off x="507567" y="10570683"/>
              <a:ext cx="277695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825417" hangingPunct="0"/>
              <a:r>
                <a:rPr lang="es-CO" sz="2800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Perspectiva </a:t>
              </a:r>
            </a:p>
            <a:p>
              <a:pPr algn="r" defTabSz="825417" hangingPunct="0"/>
              <a:r>
                <a:rPr lang="es-CO" sz="2800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Aprendizaje y Desarrollo</a:t>
              </a:r>
            </a:p>
          </p:txBody>
        </p:sp>
        <p:sp>
          <p:nvSpPr>
            <p:cNvPr id="48" name="Rectángulo: esquinas redondeadas 3">
              <a:extLst>
                <a:ext uri="{FF2B5EF4-FFF2-40B4-BE49-F238E27FC236}">
                  <a16:creationId xmlns:a16="http://schemas.microsoft.com/office/drawing/2014/main" id="{0038118C-1AB6-4AD6-A7F0-9B0320A83DF0}"/>
                </a:ext>
              </a:extLst>
            </p:cNvPr>
            <p:cNvSpPr/>
            <p:nvPr/>
          </p:nvSpPr>
          <p:spPr>
            <a:xfrm>
              <a:off x="10776874" y="2727509"/>
              <a:ext cx="4669635" cy="1276945"/>
            </a:xfrm>
            <a:prstGeom prst="roundRect">
              <a:avLst/>
            </a:prstGeom>
            <a:solidFill>
              <a:srgbClr val="85BB3D"/>
            </a:solidFill>
            <a:ln>
              <a:solidFill>
                <a:srgbClr val="85BB3D"/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spAutoFit/>
            </a:bodyPr>
            <a:lstStyle/>
            <a:p>
              <a:pPr algn="ctr" defTabSz="825417" hangingPunct="0"/>
              <a:r>
                <a:rPr lang="es-CO" sz="2500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Garantizar la permanente creación de valor para el accionista</a:t>
              </a:r>
            </a:p>
          </p:txBody>
        </p:sp>
        <p:sp>
          <p:nvSpPr>
            <p:cNvPr id="49" name="Rectángulo: esquinas redondeadas 12">
              <a:extLst>
                <a:ext uri="{FF2B5EF4-FFF2-40B4-BE49-F238E27FC236}">
                  <a16:creationId xmlns:a16="http://schemas.microsoft.com/office/drawing/2014/main" id="{52C12E2A-59CE-474F-BA14-04558DC4A511}"/>
                </a:ext>
              </a:extLst>
            </p:cNvPr>
            <p:cNvSpPr/>
            <p:nvPr/>
          </p:nvSpPr>
          <p:spPr>
            <a:xfrm>
              <a:off x="4722137" y="3539547"/>
              <a:ext cx="4666889" cy="1310946"/>
            </a:xfrm>
            <a:prstGeom prst="roundRect">
              <a:avLst/>
            </a:prstGeom>
            <a:solidFill>
              <a:srgbClr val="85BB3D"/>
            </a:solidFill>
            <a:ln>
              <a:solidFill>
                <a:srgbClr val="85BB3D"/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defTabSz="825417" hangingPunct="0"/>
              <a:r>
                <a:rPr lang="es-CO" sz="2500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Mejorar el índice combinado</a:t>
              </a:r>
            </a:p>
          </p:txBody>
        </p:sp>
        <p:sp>
          <p:nvSpPr>
            <p:cNvPr id="50" name="Rectángulo: esquinas redondeadas 13">
              <a:extLst>
                <a:ext uri="{FF2B5EF4-FFF2-40B4-BE49-F238E27FC236}">
                  <a16:creationId xmlns:a16="http://schemas.microsoft.com/office/drawing/2014/main" id="{26E1279E-D8B9-4914-AD3F-481CEB5C8258}"/>
                </a:ext>
              </a:extLst>
            </p:cNvPr>
            <p:cNvSpPr/>
            <p:nvPr/>
          </p:nvSpPr>
          <p:spPr>
            <a:xfrm>
              <a:off x="16790640" y="3483567"/>
              <a:ext cx="4666889" cy="1310946"/>
            </a:xfrm>
            <a:prstGeom prst="roundRect">
              <a:avLst/>
            </a:prstGeom>
            <a:solidFill>
              <a:srgbClr val="85BB3D"/>
            </a:solidFill>
            <a:ln>
              <a:solidFill>
                <a:srgbClr val="85BB3D"/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defTabSz="825417" hangingPunct="0"/>
              <a:r>
                <a:rPr lang="es-CO" sz="2500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Lograr crecimiento real de primas</a:t>
              </a:r>
            </a:p>
          </p:txBody>
        </p:sp>
        <p:sp>
          <p:nvSpPr>
            <p:cNvPr id="51" name="CuadroTexto 31">
              <a:extLst>
                <a:ext uri="{FF2B5EF4-FFF2-40B4-BE49-F238E27FC236}">
                  <a16:creationId xmlns:a16="http://schemas.microsoft.com/office/drawing/2014/main" id="{5364ABEA-3954-4910-92F8-4B5544FC195C}"/>
                </a:ext>
              </a:extLst>
            </p:cNvPr>
            <p:cNvSpPr txBox="1"/>
            <p:nvPr/>
          </p:nvSpPr>
          <p:spPr>
            <a:xfrm>
              <a:off x="10819404" y="2367149"/>
              <a:ext cx="34741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25417" hangingPunct="0"/>
              <a:r>
                <a:rPr lang="es-CO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VALOR AL ACCIONISTA</a:t>
              </a:r>
              <a:endParaRPr lang="es-ES" b="1" kern="0" dirty="0">
                <a:solidFill>
                  <a:srgbClr val="262E3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Neue UltraLight"/>
              </a:endParaRPr>
            </a:p>
          </p:txBody>
        </p:sp>
        <p:sp>
          <p:nvSpPr>
            <p:cNvPr id="52" name="CuadroTexto 31">
              <a:extLst>
                <a:ext uri="{FF2B5EF4-FFF2-40B4-BE49-F238E27FC236}">
                  <a16:creationId xmlns:a16="http://schemas.microsoft.com/office/drawing/2014/main" id="{5364ABEA-3954-4910-92F8-4B5544FC195C}"/>
                </a:ext>
              </a:extLst>
            </p:cNvPr>
            <p:cNvSpPr txBox="1"/>
            <p:nvPr/>
          </p:nvSpPr>
          <p:spPr>
            <a:xfrm>
              <a:off x="4859338" y="3176010"/>
              <a:ext cx="2465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25417" hangingPunct="0"/>
              <a:r>
                <a:rPr lang="es-CO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PRODUCTIVIDAD</a:t>
              </a:r>
              <a:endParaRPr lang="es-ES" b="1" kern="0" dirty="0">
                <a:solidFill>
                  <a:srgbClr val="262E3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Neue UltraLight"/>
              </a:endParaRPr>
            </a:p>
          </p:txBody>
        </p:sp>
        <p:sp>
          <p:nvSpPr>
            <p:cNvPr id="53" name="CuadroTexto 31">
              <a:extLst>
                <a:ext uri="{FF2B5EF4-FFF2-40B4-BE49-F238E27FC236}">
                  <a16:creationId xmlns:a16="http://schemas.microsoft.com/office/drawing/2014/main" id="{5364ABEA-3954-4910-92F8-4B5544FC195C}"/>
                </a:ext>
              </a:extLst>
            </p:cNvPr>
            <p:cNvSpPr txBox="1"/>
            <p:nvPr/>
          </p:nvSpPr>
          <p:spPr>
            <a:xfrm>
              <a:off x="16875700" y="3126400"/>
              <a:ext cx="2465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25417" hangingPunct="0"/>
              <a:r>
                <a:rPr lang="es-CO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CRECIMIENTO</a:t>
              </a:r>
              <a:endParaRPr lang="es-ES" b="1" kern="0" dirty="0">
                <a:solidFill>
                  <a:srgbClr val="262E3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Neue UltraLight"/>
              </a:endParaRPr>
            </a:p>
          </p:txBody>
        </p:sp>
        <p:sp>
          <p:nvSpPr>
            <p:cNvPr id="54" name="Rectángulo redondeado 53"/>
            <p:cNvSpPr/>
            <p:nvPr/>
          </p:nvSpPr>
          <p:spPr>
            <a:xfrm>
              <a:off x="3748805" y="5586907"/>
              <a:ext cx="18706213" cy="2231922"/>
            </a:xfrm>
            <a:prstGeom prst="roundRect">
              <a:avLst/>
            </a:prstGeom>
            <a:noFill/>
            <a:ln w="50800">
              <a:solidFill>
                <a:srgbClr val="C3C5C4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5417" hangingPunct="0"/>
              <a:endParaRPr lang="es-CO" sz="5599" kern="0" dirty="0">
                <a:solidFill>
                  <a:srgbClr val="262E31"/>
                </a:solidFill>
                <a:latin typeface="Arial"/>
                <a:sym typeface="Helvetica Neue UltraLight"/>
              </a:endParaRPr>
            </a:p>
          </p:txBody>
        </p:sp>
        <p:sp>
          <p:nvSpPr>
            <p:cNvPr id="55" name="Rectángulo: esquinas redondeadas 14">
              <a:extLst>
                <a:ext uri="{FF2B5EF4-FFF2-40B4-BE49-F238E27FC236}">
                  <a16:creationId xmlns:a16="http://schemas.microsoft.com/office/drawing/2014/main" id="{C59BA8BA-9047-45C8-B534-52F03F112BA7}"/>
                </a:ext>
              </a:extLst>
            </p:cNvPr>
            <p:cNvSpPr/>
            <p:nvPr/>
          </p:nvSpPr>
          <p:spPr>
            <a:xfrm>
              <a:off x="4364629" y="6093976"/>
              <a:ext cx="3996463" cy="1549719"/>
            </a:xfrm>
            <a:prstGeom prst="roundRect">
              <a:avLst/>
            </a:prstGeom>
            <a:solidFill>
              <a:srgbClr val="85BB3D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defTabSz="825417" hangingPunct="0"/>
              <a:r>
                <a:rPr lang="es-CO" sz="2500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Mejorar la percepción     del cliente</a:t>
              </a:r>
            </a:p>
          </p:txBody>
        </p:sp>
        <p:sp>
          <p:nvSpPr>
            <p:cNvPr id="56" name="Rectángulo: esquinas redondeadas 15">
              <a:extLst>
                <a:ext uri="{FF2B5EF4-FFF2-40B4-BE49-F238E27FC236}">
                  <a16:creationId xmlns:a16="http://schemas.microsoft.com/office/drawing/2014/main" id="{2E766B7C-CD04-4CB4-8998-DE3B8FCFCDB5}"/>
                </a:ext>
              </a:extLst>
            </p:cNvPr>
            <p:cNvSpPr/>
            <p:nvPr/>
          </p:nvSpPr>
          <p:spPr>
            <a:xfrm>
              <a:off x="13406350" y="6079005"/>
              <a:ext cx="4003409" cy="1549719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defTabSz="825417" hangingPunct="0"/>
              <a:r>
                <a:rPr lang="es-CO" sz="2500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Crecer los ingresos en cada uno de los segmentos de interés</a:t>
              </a:r>
            </a:p>
          </p:txBody>
        </p:sp>
        <p:sp>
          <p:nvSpPr>
            <p:cNvPr id="57" name="Rectángulo: esquinas redondeadas 16">
              <a:extLst>
                <a:ext uri="{FF2B5EF4-FFF2-40B4-BE49-F238E27FC236}">
                  <a16:creationId xmlns:a16="http://schemas.microsoft.com/office/drawing/2014/main" id="{68C49593-2866-4E12-BA62-2146E776BADF}"/>
                </a:ext>
              </a:extLst>
            </p:cNvPr>
            <p:cNvSpPr/>
            <p:nvPr/>
          </p:nvSpPr>
          <p:spPr>
            <a:xfrm>
              <a:off x="8844386" y="6097713"/>
              <a:ext cx="4082746" cy="1546073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defTabSz="825417" hangingPunct="0"/>
              <a:r>
                <a:rPr lang="es-CO" sz="2500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Garantizar la   productividad de cada canal de comercialización</a:t>
              </a:r>
            </a:p>
          </p:txBody>
        </p:sp>
        <p:sp>
          <p:nvSpPr>
            <p:cNvPr id="58" name="Rectángulo: esquinas redondeadas 17">
              <a:extLst>
                <a:ext uri="{FF2B5EF4-FFF2-40B4-BE49-F238E27FC236}">
                  <a16:creationId xmlns:a16="http://schemas.microsoft.com/office/drawing/2014/main" id="{EC0E09C6-08EB-4630-97EB-8C39653AFF8F}"/>
                </a:ext>
              </a:extLst>
            </p:cNvPr>
            <p:cNvSpPr/>
            <p:nvPr/>
          </p:nvSpPr>
          <p:spPr>
            <a:xfrm>
              <a:off x="17888977" y="6082650"/>
              <a:ext cx="4083496" cy="1546073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defTabSz="825417" hangingPunct="0"/>
              <a:r>
                <a:rPr lang="es-ES" sz="2500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Crecer el porcentaje de participación en el mercado asegurador</a:t>
              </a:r>
              <a:endParaRPr lang="es-CO" sz="2500" kern="0" dirty="0">
                <a:solidFill>
                  <a:srgbClr val="262E3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Neue UltraLight"/>
              </a:endParaRPr>
            </a:p>
          </p:txBody>
        </p:sp>
        <p:sp>
          <p:nvSpPr>
            <p:cNvPr id="59" name="CuadroTexto 31">
              <a:extLst>
                <a:ext uri="{FF2B5EF4-FFF2-40B4-BE49-F238E27FC236}">
                  <a16:creationId xmlns:a16="http://schemas.microsoft.com/office/drawing/2014/main" id="{5364ABEA-3954-4910-92F8-4B5544FC195C}"/>
                </a:ext>
              </a:extLst>
            </p:cNvPr>
            <p:cNvSpPr txBox="1"/>
            <p:nvPr/>
          </p:nvSpPr>
          <p:spPr>
            <a:xfrm>
              <a:off x="4512209" y="5697604"/>
              <a:ext cx="35344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25417" hangingPunct="0"/>
              <a:r>
                <a:rPr lang="es-CO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PROPUESTA DE VALOR</a:t>
              </a:r>
              <a:endParaRPr lang="es-ES" b="1" kern="0" dirty="0">
                <a:solidFill>
                  <a:srgbClr val="262E3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Neue UltraLight"/>
              </a:endParaRPr>
            </a:p>
          </p:txBody>
        </p:sp>
        <p:sp>
          <p:nvSpPr>
            <p:cNvPr id="60" name="CuadroTexto 31">
              <a:extLst>
                <a:ext uri="{FF2B5EF4-FFF2-40B4-BE49-F238E27FC236}">
                  <a16:creationId xmlns:a16="http://schemas.microsoft.com/office/drawing/2014/main" id="{5364ABEA-3954-4910-92F8-4B5544FC195C}"/>
                </a:ext>
              </a:extLst>
            </p:cNvPr>
            <p:cNvSpPr txBox="1"/>
            <p:nvPr/>
          </p:nvSpPr>
          <p:spPr>
            <a:xfrm>
              <a:off x="8934838" y="5696260"/>
              <a:ext cx="225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25417" hangingPunct="0"/>
              <a:r>
                <a:rPr lang="es-CO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CANALES</a:t>
              </a:r>
              <a:endParaRPr lang="es-ES" b="1" kern="0" dirty="0">
                <a:solidFill>
                  <a:srgbClr val="262E3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Neue UltraLight"/>
              </a:endParaRPr>
            </a:p>
          </p:txBody>
        </p:sp>
        <p:sp>
          <p:nvSpPr>
            <p:cNvPr id="61" name="CuadroTexto 31">
              <a:extLst>
                <a:ext uri="{FF2B5EF4-FFF2-40B4-BE49-F238E27FC236}">
                  <a16:creationId xmlns:a16="http://schemas.microsoft.com/office/drawing/2014/main" id="{5364ABEA-3954-4910-92F8-4B5544FC195C}"/>
                </a:ext>
              </a:extLst>
            </p:cNvPr>
            <p:cNvSpPr txBox="1"/>
            <p:nvPr/>
          </p:nvSpPr>
          <p:spPr>
            <a:xfrm>
              <a:off x="13505536" y="5697604"/>
              <a:ext cx="225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25417" hangingPunct="0"/>
              <a:r>
                <a:rPr lang="es-CO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CLIENTES</a:t>
              </a:r>
              <a:endParaRPr lang="es-ES" b="1" kern="0" dirty="0">
                <a:solidFill>
                  <a:srgbClr val="262E3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Neue UltraLight"/>
              </a:endParaRPr>
            </a:p>
          </p:txBody>
        </p:sp>
        <p:sp>
          <p:nvSpPr>
            <p:cNvPr id="62" name="CuadroTexto 31">
              <a:extLst>
                <a:ext uri="{FF2B5EF4-FFF2-40B4-BE49-F238E27FC236}">
                  <a16:creationId xmlns:a16="http://schemas.microsoft.com/office/drawing/2014/main" id="{5364ABEA-3954-4910-92F8-4B5544FC195C}"/>
                </a:ext>
              </a:extLst>
            </p:cNvPr>
            <p:cNvSpPr txBox="1"/>
            <p:nvPr/>
          </p:nvSpPr>
          <p:spPr>
            <a:xfrm>
              <a:off x="17978275" y="5713580"/>
              <a:ext cx="225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25417" hangingPunct="0"/>
              <a:r>
                <a:rPr lang="es-CO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MERCADO</a:t>
              </a:r>
              <a:endParaRPr lang="es-ES" b="1" kern="0" dirty="0">
                <a:solidFill>
                  <a:srgbClr val="262E3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Neue UltraLight"/>
              </a:endParaRPr>
            </a:p>
          </p:txBody>
        </p:sp>
        <p:sp>
          <p:nvSpPr>
            <p:cNvPr id="63" name="Rectángulo redondeado 62"/>
            <p:cNvSpPr/>
            <p:nvPr/>
          </p:nvSpPr>
          <p:spPr>
            <a:xfrm>
              <a:off x="3758584" y="8325898"/>
              <a:ext cx="18706213" cy="1501360"/>
            </a:xfrm>
            <a:prstGeom prst="roundRect">
              <a:avLst/>
            </a:prstGeom>
            <a:noFill/>
            <a:ln w="50800">
              <a:solidFill>
                <a:srgbClr val="C3C5C4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5417" hangingPunct="0"/>
              <a:endParaRPr lang="es-CO" sz="5599" kern="0" dirty="0">
                <a:solidFill>
                  <a:srgbClr val="262E31"/>
                </a:solidFill>
                <a:latin typeface="Arial"/>
                <a:sym typeface="Helvetica Neue UltraLight"/>
              </a:endParaRPr>
            </a:p>
          </p:txBody>
        </p:sp>
        <p:sp>
          <p:nvSpPr>
            <p:cNvPr id="64" name="Rectángulo: esquinas redondeadas 18">
              <a:extLst>
                <a:ext uri="{FF2B5EF4-FFF2-40B4-BE49-F238E27FC236}">
                  <a16:creationId xmlns:a16="http://schemas.microsoft.com/office/drawing/2014/main" id="{27F33441-9373-4AF9-B516-DF09B9A1368C}"/>
                </a:ext>
              </a:extLst>
            </p:cNvPr>
            <p:cNvSpPr/>
            <p:nvPr/>
          </p:nvSpPr>
          <p:spPr>
            <a:xfrm>
              <a:off x="4936778" y="8559693"/>
              <a:ext cx="7387164" cy="1019845"/>
            </a:xfrm>
            <a:prstGeom prst="roundRect">
              <a:avLst/>
            </a:prstGeom>
            <a:solidFill>
              <a:srgbClr val="85BB3D"/>
            </a:solidFill>
            <a:ln w="9525" cap="flat" cmpd="sng" algn="ctr">
              <a:solidFill>
                <a:srgbClr val="85BB3D"/>
              </a:solidFill>
              <a:prstDash val="solid"/>
            </a:ln>
            <a:effectLst/>
          </p:spPr>
          <p:txBody>
            <a:bodyPr wrap="square" lIns="0" tIns="0" rIns="0" bIns="0" anchor="ctr" anchorCtr="0">
              <a:noAutofit/>
            </a:bodyPr>
            <a:lstStyle/>
            <a:p>
              <a:pPr algn="ctr" defTabSz="457154">
                <a:defRPr/>
              </a:pPr>
              <a:r>
                <a:rPr lang="es-CO" sz="250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Hacer eficientes los procesos críticos</a:t>
              </a:r>
            </a:p>
          </p:txBody>
        </p:sp>
        <p:sp>
          <p:nvSpPr>
            <p:cNvPr id="65" name="Rectángulo: esquinas redondeadas 18">
              <a:extLst>
                <a:ext uri="{FF2B5EF4-FFF2-40B4-BE49-F238E27FC236}">
                  <a16:creationId xmlns:a16="http://schemas.microsoft.com/office/drawing/2014/main" id="{8A7B704D-1E6A-4465-BB49-24C013DD343C}"/>
                </a:ext>
              </a:extLst>
            </p:cNvPr>
            <p:cNvSpPr/>
            <p:nvPr/>
          </p:nvSpPr>
          <p:spPr>
            <a:xfrm>
              <a:off x="14009796" y="8580015"/>
              <a:ext cx="7387164" cy="1019843"/>
            </a:xfrm>
            <a:prstGeom prst="roundRect">
              <a:avLst/>
            </a:prstGeom>
            <a:solidFill>
              <a:srgbClr val="85BB3D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wrap="square" lIns="0" tIns="0" rIns="0" bIns="0" anchor="ctr" anchorCtr="0">
              <a:noAutofit/>
            </a:bodyPr>
            <a:lstStyle/>
            <a:p>
              <a:pPr algn="ctr" defTabSz="457154">
                <a:defRPr/>
              </a:pPr>
              <a:r>
                <a:rPr lang="es-CO" sz="250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Asegurar la efectiva gestión de riesgos de la compañía</a:t>
              </a:r>
            </a:p>
          </p:txBody>
        </p:sp>
        <p:sp>
          <p:nvSpPr>
            <p:cNvPr id="66" name="CuadroTexto 31">
              <a:extLst>
                <a:ext uri="{FF2B5EF4-FFF2-40B4-BE49-F238E27FC236}">
                  <a16:creationId xmlns:a16="http://schemas.microsoft.com/office/drawing/2014/main" id="{5364ABEA-3954-4910-92F8-4B5544FC195C}"/>
                </a:ext>
              </a:extLst>
            </p:cNvPr>
            <p:cNvSpPr txBox="1"/>
            <p:nvPr/>
          </p:nvSpPr>
          <p:spPr>
            <a:xfrm>
              <a:off x="3911459" y="7991830"/>
              <a:ext cx="3789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25417" hangingPunct="0"/>
              <a:r>
                <a:rPr lang="es-CO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PROCESOS Y RIESGOS</a:t>
              </a:r>
              <a:endParaRPr lang="es-ES" b="1" kern="0" dirty="0">
                <a:solidFill>
                  <a:srgbClr val="262E3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Neue UltraLight"/>
              </a:endParaRPr>
            </a:p>
          </p:txBody>
        </p:sp>
        <p:sp>
          <p:nvSpPr>
            <p:cNvPr id="67" name="Rectángulo redondeado 66"/>
            <p:cNvSpPr/>
            <p:nvPr/>
          </p:nvSpPr>
          <p:spPr>
            <a:xfrm>
              <a:off x="3758584" y="10189293"/>
              <a:ext cx="18706213" cy="2231922"/>
            </a:xfrm>
            <a:prstGeom prst="roundRect">
              <a:avLst/>
            </a:prstGeom>
            <a:noFill/>
            <a:ln w="50800">
              <a:solidFill>
                <a:srgbClr val="C3C5C4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5417" hangingPunct="0"/>
              <a:endParaRPr lang="es-CO" sz="5599" kern="0" dirty="0">
                <a:solidFill>
                  <a:srgbClr val="262E31"/>
                </a:solidFill>
                <a:latin typeface="Arial"/>
                <a:sym typeface="Helvetica Neue UltraLight"/>
              </a:endParaRPr>
            </a:p>
          </p:txBody>
        </p:sp>
        <p:sp>
          <p:nvSpPr>
            <p:cNvPr id="68" name="Rectángulo: esquinas redondeadas 19">
              <a:extLst>
                <a:ext uri="{FF2B5EF4-FFF2-40B4-BE49-F238E27FC236}">
                  <a16:creationId xmlns:a16="http://schemas.microsoft.com/office/drawing/2014/main" id="{26A44256-14DF-4352-A6C6-D14C4BD0C0F0}"/>
                </a:ext>
              </a:extLst>
            </p:cNvPr>
            <p:cNvSpPr/>
            <p:nvPr/>
          </p:nvSpPr>
          <p:spPr>
            <a:xfrm>
              <a:off x="4364629" y="10625192"/>
              <a:ext cx="5867213" cy="1610323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anchor="ctr" anchorCtr="0">
              <a:noAutofit/>
            </a:bodyPr>
            <a:lstStyle/>
            <a:p>
              <a:pPr algn="ctr" defTabSz="457154">
                <a:defRPr/>
              </a:pPr>
              <a:r>
                <a:rPr lang="es-ES" sz="250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Transformación cultura</a:t>
              </a:r>
            </a:p>
          </p:txBody>
        </p:sp>
        <p:sp>
          <p:nvSpPr>
            <p:cNvPr id="69" name="Rectángulo: esquinas redondeadas 20">
              <a:extLst>
                <a:ext uri="{FF2B5EF4-FFF2-40B4-BE49-F238E27FC236}">
                  <a16:creationId xmlns:a16="http://schemas.microsoft.com/office/drawing/2014/main" id="{E286B743-8A8D-4BAE-B700-39F968312DFA}"/>
                </a:ext>
              </a:extLst>
            </p:cNvPr>
            <p:cNvSpPr/>
            <p:nvPr/>
          </p:nvSpPr>
          <p:spPr>
            <a:xfrm>
              <a:off x="10726409" y="10604861"/>
              <a:ext cx="5396606" cy="1610323"/>
            </a:xfrm>
            <a:prstGeom prst="roundRect">
              <a:avLst/>
            </a:prstGeom>
            <a:solidFill>
              <a:srgbClr val="85BB3D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anchor="ctr" anchorCtr="0">
              <a:noAutofit/>
            </a:bodyPr>
            <a:lstStyle/>
            <a:p>
              <a:pPr algn="ctr" defTabSz="457154">
                <a:defRPr/>
              </a:pPr>
              <a:r>
                <a:rPr lang="es-CO" sz="250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Lograr un mayor desarrollo tecnológico</a:t>
              </a:r>
            </a:p>
          </p:txBody>
        </p:sp>
        <p:sp>
          <p:nvSpPr>
            <p:cNvPr id="70" name="Rectángulo: esquinas redondeadas 20">
              <a:extLst>
                <a:ext uri="{FF2B5EF4-FFF2-40B4-BE49-F238E27FC236}">
                  <a16:creationId xmlns:a16="http://schemas.microsoft.com/office/drawing/2014/main" id="{E286B743-8A8D-4BAE-B700-39F968312DFA}"/>
                </a:ext>
              </a:extLst>
            </p:cNvPr>
            <p:cNvSpPr/>
            <p:nvPr/>
          </p:nvSpPr>
          <p:spPr>
            <a:xfrm>
              <a:off x="16595603" y="10559517"/>
              <a:ext cx="5396606" cy="1610323"/>
            </a:xfrm>
            <a:prstGeom prst="roundRect">
              <a:avLst/>
            </a:prstGeom>
            <a:solidFill>
              <a:srgbClr val="85BB3D"/>
            </a:solidFill>
            <a:ln w="9525" cap="flat" cmpd="sng" algn="ctr">
              <a:solidFill>
                <a:srgbClr val="85BB3D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anchor="ctr" anchorCtr="0">
              <a:noAutofit/>
            </a:bodyPr>
            <a:lstStyle/>
            <a:p>
              <a:pPr algn="ctr" defTabSz="457154">
                <a:defRPr/>
              </a:pPr>
              <a:r>
                <a:rPr lang="es-CO" sz="250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Transformación Digital</a:t>
              </a:r>
            </a:p>
          </p:txBody>
        </p:sp>
        <p:sp>
          <p:nvSpPr>
            <p:cNvPr id="71" name="CuadroTexto 31">
              <a:extLst>
                <a:ext uri="{FF2B5EF4-FFF2-40B4-BE49-F238E27FC236}">
                  <a16:creationId xmlns:a16="http://schemas.microsoft.com/office/drawing/2014/main" id="{5364ABEA-3954-4910-92F8-4B5544FC195C}"/>
                </a:ext>
              </a:extLst>
            </p:cNvPr>
            <p:cNvSpPr txBox="1"/>
            <p:nvPr/>
          </p:nvSpPr>
          <p:spPr>
            <a:xfrm>
              <a:off x="4408451" y="10279717"/>
              <a:ext cx="67039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54"/>
              <a:r>
                <a:rPr lang="es-CO" b="1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TALENTO HUMANO Y CULTURA ORGANIZACIONAL</a:t>
              </a:r>
              <a:endParaRPr lang="es-ES" b="1" dirty="0">
                <a:solidFill>
                  <a:srgbClr val="262E3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Neue UltraLight"/>
              </a:endParaRPr>
            </a:p>
          </p:txBody>
        </p:sp>
        <p:sp>
          <p:nvSpPr>
            <p:cNvPr id="72" name="CuadroTexto 31">
              <a:extLst>
                <a:ext uri="{FF2B5EF4-FFF2-40B4-BE49-F238E27FC236}">
                  <a16:creationId xmlns:a16="http://schemas.microsoft.com/office/drawing/2014/main" id="{5364ABEA-3954-4910-92F8-4B5544FC195C}"/>
                </a:ext>
              </a:extLst>
            </p:cNvPr>
            <p:cNvSpPr txBox="1"/>
            <p:nvPr/>
          </p:nvSpPr>
          <p:spPr>
            <a:xfrm>
              <a:off x="11021871" y="10237000"/>
              <a:ext cx="45687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54"/>
              <a:r>
                <a:rPr lang="es-CO" b="1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INNOVACIÓN Y TECNOLOGÍA</a:t>
              </a:r>
              <a:endParaRPr lang="es-ES" b="1" dirty="0">
                <a:solidFill>
                  <a:srgbClr val="262E3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Neue UltraLight"/>
              </a:endParaRPr>
            </a:p>
          </p:txBody>
        </p:sp>
        <p:sp>
          <p:nvSpPr>
            <p:cNvPr id="73" name="Abrir corchete 72"/>
            <p:cNvSpPr/>
            <p:nvPr/>
          </p:nvSpPr>
          <p:spPr>
            <a:xfrm flipH="1">
              <a:off x="22430861" y="3118710"/>
              <a:ext cx="170121" cy="2147777"/>
            </a:xfrm>
            <a:prstGeom prst="leftBracket">
              <a:avLst/>
            </a:prstGeom>
            <a:ln w="57150">
              <a:solidFill>
                <a:srgbClr val="85BB3D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3" tIns="45716" rIns="91433" bIns="45716" numCol="1" spcCol="38100" rtlCol="0" anchor="t">
              <a:noAutofit/>
            </a:bodyPr>
            <a:lstStyle/>
            <a:p>
              <a:pPr defTabSz="914309" latinLnBrk="1" hangingPunct="0"/>
              <a:endParaRPr lang="es-CO" kern="0" dirty="0">
                <a:solidFill>
                  <a:srgbClr val="000000"/>
                </a:solidFill>
                <a:latin typeface="Arial"/>
                <a:sym typeface="Helvetica Neue UltraLight"/>
              </a:endParaRPr>
            </a:p>
          </p:txBody>
        </p:sp>
        <p:sp>
          <p:nvSpPr>
            <p:cNvPr id="74" name="Abrir corchete 73"/>
            <p:cNvSpPr/>
            <p:nvPr/>
          </p:nvSpPr>
          <p:spPr>
            <a:xfrm flipH="1">
              <a:off x="22464797" y="5628522"/>
              <a:ext cx="170121" cy="2147777"/>
            </a:xfrm>
            <a:prstGeom prst="leftBracket">
              <a:avLst/>
            </a:prstGeom>
            <a:ln w="57150">
              <a:solidFill>
                <a:srgbClr val="85BB3D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3" tIns="45716" rIns="91433" bIns="45716" numCol="1" spcCol="38100" rtlCol="0" anchor="t">
              <a:noAutofit/>
            </a:bodyPr>
            <a:lstStyle/>
            <a:p>
              <a:pPr defTabSz="914309" latinLnBrk="1" hangingPunct="0"/>
              <a:endParaRPr lang="es-CO" kern="0" dirty="0">
                <a:solidFill>
                  <a:srgbClr val="000000"/>
                </a:solidFill>
                <a:latin typeface="Arial"/>
                <a:sym typeface="Helvetica Neue UltraLight"/>
              </a:endParaRPr>
            </a:p>
          </p:txBody>
        </p:sp>
        <p:sp>
          <p:nvSpPr>
            <p:cNvPr id="75" name="Abrir corchete 74"/>
            <p:cNvSpPr/>
            <p:nvPr/>
          </p:nvSpPr>
          <p:spPr>
            <a:xfrm flipH="1">
              <a:off x="22483081" y="8158758"/>
              <a:ext cx="179900" cy="1821713"/>
            </a:xfrm>
            <a:prstGeom prst="leftBracket">
              <a:avLst/>
            </a:prstGeom>
            <a:ln w="57150">
              <a:solidFill>
                <a:srgbClr val="85BB3D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3" tIns="45716" rIns="91433" bIns="45716" numCol="1" spcCol="38100" rtlCol="0" anchor="t">
              <a:noAutofit/>
            </a:bodyPr>
            <a:lstStyle/>
            <a:p>
              <a:pPr defTabSz="914309" latinLnBrk="1" hangingPunct="0"/>
              <a:endParaRPr lang="es-CO" kern="0" dirty="0">
                <a:solidFill>
                  <a:srgbClr val="000000"/>
                </a:solidFill>
                <a:latin typeface="Arial"/>
                <a:sym typeface="Helvetica Neue UltraLight"/>
              </a:endParaRPr>
            </a:p>
          </p:txBody>
        </p:sp>
        <p:sp>
          <p:nvSpPr>
            <p:cNvPr id="76" name="Abrir corchete 75"/>
            <p:cNvSpPr/>
            <p:nvPr/>
          </p:nvSpPr>
          <p:spPr>
            <a:xfrm flipH="1">
              <a:off x="22487970" y="10189293"/>
              <a:ext cx="170121" cy="2147777"/>
            </a:xfrm>
            <a:prstGeom prst="leftBracket">
              <a:avLst/>
            </a:prstGeom>
            <a:ln w="57150">
              <a:solidFill>
                <a:srgbClr val="85BB3D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3" tIns="45716" rIns="91433" bIns="45716" numCol="1" spcCol="38100" rtlCol="0" anchor="t">
              <a:noAutofit/>
            </a:bodyPr>
            <a:lstStyle/>
            <a:p>
              <a:pPr defTabSz="914309" latinLnBrk="1" hangingPunct="0"/>
              <a:endParaRPr lang="es-CO" kern="0" dirty="0">
                <a:solidFill>
                  <a:srgbClr val="000000"/>
                </a:solidFill>
                <a:latin typeface="Arial"/>
                <a:sym typeface="Helvetica Neue UltraLight"/>
              </a:endParaRPr>
            </a:p>
          </p:txBody>
        </p:sp>
        <p:cxnSp>
          <p:nvCxnSpPr>
            <p:cNvPr id="77" name="Conector curvado 76"/>
            <p:cNvCxnSpPr>
              <a:stCxn id="49" idx="3"/>
              <a:endCxn id="48" idx="1"/>
            </p:cNvCxnSpPr>
            <p:nvPr/>
          </p:nvCxnSpPr>
          <p:spPr>
            <a:xfrm flipV="1">
              <a:off x="9389026" y="3365982"/>
              <a:ext cx="1387848" cy="829038"/>
            </a:xfrm>
            <a:prstGeom prst="curvedConnector3">
              <a:avLst/>
            </a:prstGeom>
            <a:ln w="57150">
              <a:solidFill>
                <a:srgbClr val="85BB3D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curvado 77"/>
            <p:cNvCxnSpPr>
              <a:stCxn id="50" idx="1"/>
              <a:endCxn id="48" idx="3"/>
            </p:cNvCxnSpPr>
            <p:nvPr/>
          </p:nvCxnSpPr>
          <p:spPr>
            <a:xfrm rot="10800000">
              <a:off x="15446510" y="3365982"/>
              <a:ext cx="1344131" cy="773058"/>
            </a:xfrm>
            <a:prstGeom prst="curvedConnector3">
              <a:avLst/>
            </a:prstGeom>
            <a:ln w="57150">
              <a:solidFill>
                <a:srgbClr val="85BB3D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Flecha curvada hacia la derecha 78"/>
            <p:cNvSpPr/>
            <p:nvPr/>
          </p:nvSpPr>
          <p:spPr>
            <a:xfrm rot="10800000">
              <a:off x="22639245" y="3858512"/>
              <a:ext cx="655376" cy="2411540"/>
            </a:xfrm>
            <a:prstGeom prst="curvedRightArrow">
              <a:avLst>
                <a:gd name="adj1" fmla="val 30781"/>
                <a:gd name="adj2" fmla="val 84342"/>
                <a:gd name="adj3" fmla="val 19835"/>
              </a:avLst>
            </a:prstGeom>
            <a:solidFill>
              <a:srgbClr val="85BB3D"/>
            </a:solidFill>
            <a:ln>
              <a:solidFill>
                <a:srgbClr val="85BB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5417" hangingPunct="0"/>
              <a:endParaRPr lang="es-CO" sz="5599" kern="0" dirty="0">
                <a:solidFill>
                  <a:srgbClr val="262E31"/>
                </a:solidFill>
                <a:latin typeface="Arial"/>
                <a:sym typeface="Helvetica Neue UltraLight"/>
              </a:endParaRPr>
            </a:p>
          </p:txBody>
        </p:sp>
        <p:sp>
          <p:nvSpPr>
            <p:cNvPr id="80" name="Flecha curvada hacia la derecha 79"/>
            <p:cNvSpPr/>
            <p:nvPr/>
          </p:nvSpPr>
          <p:spPr>
            <a:xfrm rot="10800000">
              <a:off x="22664645" y="6525512"/>
              <a:ext cx="655376" cy="2411540"/>
            </a:xfrm>
            <a:prstGeom prst="curvedRightArrow">
              <a:avLst>
                <a:gd name="adj1" fmla="val 30781"/>
                <a:gd name="adj2" fmla="val 84342"/>
                <a:gd name="adj3" fmla="val 19835"/>
              </a:avLst>
            </a:prstGeom>
            <a:solidFill>
              <a:srgbClr val="85BB3D"/>
            </a:solidFill>
            <a:ln>
              <a:solidFill>
                <a:srgbClr val="85BB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5417" hangingPunct="0"/>
              <a:endParaRPr lang="es-CO" sz="5599" kern="0" dirty="0">
                <a:solidFill>
                  <a:srgbClr val="262E31"/>
                </a:solidFill>
                <a:latin typeface="Arial"/>
                <a:sym typeface="Helvetica Neue UltraLight"/>
              </a:endParaRPr>
            </a:p>
          </p:txBody>
        </p:sp>
        <p:sp>
          <p:nvSpPr>
            <p:cNvPr id="81" name="Flecha curvada hacia la derecha 80"/>
            <p:cNvSpPr/>
            <p:nvPr/>
          </p:nvSpPr>
          <p:spPr>
            <a:xfrm rot="10800000">
              <a:off x="22690045" y="9065512"/>
              <a:ext cx="655376" cy="2411540"/>
            </a:xfrm>
            <a:prstGeom prst="curvedRightArrow">
              <a:avLst>
                <a:gd name="adj1" fmla="val 30781"/>
                <a:gd name="adj2" fmla="val 84342"/>
                <a:gd name="adj3" fmla="val 19835"/>
              </a:avLst>
            </a:prstGeom>
            <a:solidFill>
              <a:srgbClr val="85BB3D"/>
            </a:solidFill>
            <a:ln>
              <a:solidFill>
                <a:srgbClr val="85BB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5417" hangingPunct="0"/>
              <a:endParaRPr lang="es-CO" sz="5599" kern="0" dirty="0">
                <a:solidFill>
                  <a:srgbClr val="262E31"/>
                </a:solidFill>
                <a:latin typeface="Arial"/>
                <a:sym typeface="Helvetica Neue UltraLight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10603771" y="2625668"/>
            <a:ext cx="682374" cy="468766"/>
            <a:chOff x="11453672" y="4275240"/>
            <a:chExt cx="682418" cy="1469361"/>
          </a:xfrm>
        </p:grpSpPr>
        <p:sp>
          <p:nvSpPr>
            <p:cNvPr id="38" name="Elipse 37"/>
            <p:cNvSpPr/>
            <p:nvPr/>
          </p:nvSpPr>
          <p:spPr>
            <a:xfrm>
              <a:off x="11453672" y="4275240"/>
              <a:ext cx="682418" cy="1469361"/>
            </a:xfrm>
            <a:prstGeom prst="ellipse">
              <a:avLst/>
            </a:prstGeom>
            <a:solidFill>
              <a:schemeClr val="bg1"/>
            </a:solidFill>
            <a:ln w="12700" cap="flat">
              <a:solidFill>
                <a:schemeClr val="bg1">
                  <a:lumMod val="7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797" tIns="50797" rIns="50797" bIns="50797" numCol="1" spcCol="38100" rtlCol="0" anchor="ctr">
              <a:spAutoFit/>
            </a:bodyPr>
            <a:lstStyle/>
            <a:p>
              <a:pPr algn="ctr" defTabSz="584142" hangingPunct="0"/>
              <a:endParaRPr lang="es-CO" sz="4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 Neue UltraLight"/>
                <a:ea typeface="Helvetica Neue UltraLight"/>
                <a:cs typeface="Helvetica Neue UltraLight"/>
                <a:sym typeface="Helvetica Neue UltraLight"/>
              </a:endParaRPr>
            </a:p>
          </p:txBody>
        </p:sp>
        <p:sp>
          <p:nvSpPr>
            <p:cNvPr id="39" name="Flecha arriba 38"/>
            <p:cNvSpPr/>
            <p:nvPr/>
          </p:nvSpPr>
          <p:spPr>
            <a:xfrm>
              <a:off x="11539922" y="4368163"/>
              <a:ext cx="494567" cy="1216721"/>
            </a:xfrm>
            <a:prstGeom prst="upArrow">
              <a:avLst/>
            </a:prstGeom>
            <a:solidFill>
              <a:srgbClr val="85BB3D"/>
            </a:solidFill>
            <a:ln w="12700" cap="flat">
              <a:solidFill>
                <a:schemeClr val="bg1">
                  <a:lumMod val="7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797" tIns="50797" rIns="50797" bIns="50797" numCol="1" spcCol="38100" rtlCol="0" anchor="ctr">
              <a:spAutoFit/>
            </a:bodyPr>
            <a:lstStyle/>
            <a:p>
              <a:pPr algn="ctr" defTabSz="584142" hangingPunct="0"/>
              <a:endParaRPr lang="es-CO" sz="4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 Neue UltraLight"/>
                <a:ea typeface="Helvetica Neue UltraLight"/>
                <a:cs typeface="Helvetica Neue UltraLight"/>
                <a:sym typeface="Helvetica Neue UltraLight"/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16578402" y="3385685"/>
            <a:ext cx="682374" cy="468766"/>
            <a:chOff x="11453672" y="4275240"/>
            <a:chExt cx="682418" cy="1469361"/>
          </a:xfrm>
        </p:grpSpPr>
        <p:sp>
          <p:nvSpPr>
            <p:cNvPr id="36" name="Elipse 35"/>
            <p:cNvSpPr/>
            <p:nvPr/>
          </p:nvSpPr>
          <p:spPr>
            <a:xfrm>
              <a:off x="11453672" y="4275240"/>
              <a:ext cx="682418" cy="1469361"/>
            </a:xfrm>
            <a:prstGeom prst="ellipse">
              <a:avLst/>
            </a:prstGeom>
            <a:solidFill>
              <a:schemeClr val="bg1"/>
            </a:solidFill>
            <a:ln w="12700" cap="flat">
              <a:solidFill>
                <a:schemeClr val="bg1">
                  <a:lumMod val="7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797" tIns="50797" rIns="50797" bIns="50797" numCol="1" spcCol="38100" rtlCol="0" anchor="ctr">
              <a:spAutoFit/>
            </a:bodyPr>
            <a:lstStyle/>
            <a:p>
              <a:pPr algn="ctr" defTabSz="584142" hangingPunct="0"/>
              <a:endParaRPr lang="es-CO" sz="4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 Neue UltraLight"/>
                <a:ea typeface="Helvetica Neue UltraLight"/>
                <a:cs typeface="Helvetica Neue UltraLight"/>
                <a:sym typeface="Helvetica Neue UltraLight"/>
              </a:endParaRPr>
            </a:p>
          </p:txBody>
        </p:sp>
        <p:sp>
          <p:nvSpPr>
            <p:cNvPr id="37" name="Flecha arriba 36"/>
            <p:cNvSpPr/>
            <p:nvPr/>
          </p:nvSpPr>
          <p:spPr>
            <a:xfrm>
              <a:off x="11539922" y="4368163"/>
              <a:ext cx="494567" cy="1216721"/>
            </a:xfrm>
            <a:prstGeom prst="upArrow">
              <a:avLst/>
            </a:prstGeom>
            <a:solidFill>
              <a:srgbClr val="85BB3D"/>
            </a:solidFill>
            <a:ln w="12700" cap="flat">
              <a:solidFill>
                <a:schemeClr val="bg1">
                  <a:lumMod val="7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797" tIns="50797" rIns="50797" bIns="50797" numCol="1" spcCol="38100" rtlCol="0" anchor="ctr">
              <a:spAutoFit/>
            </a:bodyPr>
            <a:lstStyle/>
            <a:p>
              <a:pPr algn="ctr" defTabSz="584142" hangingPunct="0"/>
              <a:endParaRPr lang="es-CO" sz="4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 Neue UltraLight"/>
                <a:ea typeface="Helvetica Neue UltraLight"/>
                <a:cs typeface="Helvetica Neue UltraLight"/>
                <a:sym typeface="Helvetica Neue UltraLight"/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13853537" y="8490345"/>
            <a:ext cx="682374" cy="468766"/>
            <a:chOff x="11453672" y="4275240"/>
            <a:chExt cx="682418" cy="1469361"/>
          </a:xfrm>
        </p:grpSpPr>
        <p:sp>
          <p:nvSpPr>
            <p:cNvPr id="34" name="Elipse 33"/>
            <p:cNvSpPr/>
            <p:nvPr/>
          </p:nvSpPr>
          <p:spPr>
            <a:xfrm>
              <a:off x="11453672" y="4275240"/>
              <a:ext cx="682418" cy="1469361"/>
            </a:xfrm>
            <a:prstGeom prst="ellipse">
              <a:avLst/>
            </a:prstGeom>
            <a:solidFill>
              <a:schemeClr val="bg1"/>
            </a:solidFill>
            <a:ln w="12700" cap="flat">
              <a:solidFill>
                <a:schemeClr val="bg1">
                  <a:lumMod val="7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797" tIns="50797" rIns="50797" bIns="50797" numCol="1" spcCol="38100" rtlCol="0" anchor="ctr">
              <a:spAutoFit/>
            </a:bodyPr>
            <a:lstStyle/>
            <a:p>
              <a:pPr algn="ctr" defTabSz="584142" hangingPunct="0"/>
              <a:endParaRPr lang="es-CO" sz="4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 Neue UltraLight"/>
                <a:ea typeface="Helvetica Neue UltraLight"/>
                <a:cs typeface="Helvetica Neue UltraLight"/>
                <a:sym typeface="Helvetica Neue UltraLight"/>
              </a:endParaRPr>
            </a:p>
          </p:txBody>
        </p:sp>
        <p:sp>
          <p:nvSpPr>
            <p:cNvPr id="35" name="Flecha arriba 34"/>
            <p:cNvSpPr/>
            <p:nvPr/>
          </p:nvSpPr>
          <p:spPr>
            <a:xfrm>
              <a:off x="11539922" y="4368163"/>
              <a:ext cx="494567" cy="1216721"/>
            </a:xfrm>
            <a:prstGeom prst="upArrow">
              <a:avLst/>
            </a:prstGeom>
            <a:solidFill>
              <a:srgbClr val="85BB3D"/>
            </a:solidFill>
            <a:ln w="12700" cap="flat">
              <a:solidFill>
                <a:schemeClr val="bg1">
                  <a:lumMod val="7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797" tIns="50797" rIns="50797" bIns="50797" numCol="1" spcCol="38100" rtlCol="0" anchor="ctr">
              <a:spAutoFit/>
            </a:bodyPr>
            <a:lstStyle/>
            <a:p>
              <a:pPr algn="ctr" defTabSz="584142" hangingPunct="0"/>
              <a:endParaRPr lang="es-CO" sz="4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 Neue UltraLight"/>
                <a:ea typeface="Helvetica Neue UltraLight"/>
                <a:cs typeface="Helvetica Neue UltraLight"/>
                <a:sym typeface="Helvetica Neue UltraLight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4716759" y="8456695"/>
            <a:ext cx="682374" cy="468766"/>
            <a:chOff x="11453672" y="4275240"/>
            <a:chExt cx="682418" cy="1469361"/>
          </a:xfrm>
        </p:grpSpPr>
        <p:sp>
          <p:nvSpPr>
            <p:cNvPr id="32" name="Elipse 31"/>
            <p:cNvSpPr/>
            <p:nvPr/>
          </p:nvSpPr>
          <p:spPr>
            <a:xfrm>
              <a:off x="11453672" y="4275240"/>
              <a:ext cx="682418" cy="1469361"/>
            </a:xfrm>
            <a:prstGeom prst="ellipse">
              <a:avLst/>
            </a:prstGeom>
            <a:solidFill>
              <a:schemeClr val="bg1"/>
            </a:solidFill>
            <a:ln w="12700" cap="flat">
              <a:solidFill>
                <a:schemeClr val="bg1">
                  <a:lumMod val="7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797" tIns="50797" rIns="50797" bIns="50797" numCol="1" spcCol="38100" rtlCol="0" anchor="ctr">
              <a:spAutoFit/>
            </a:bodyPr>
            <a:lstStyle/>
            <a:p>
              <a:pPr algn="ctr" defTabSz="584142" hangingPunct="0"/>
              <a:endParaRPr lang="es-CO" sz="4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 Neue UltraLight"/>
                <a:ea typeface="Helvetica Neue UltraLight"/>
                <a:cs typeface="Helvetica Neue UltraLight"/>
                <a:sym typeface="Helvetica Neue UltraLight"/>
              </a:endParaRPr>
            </a:p>
          </p:txBody>
        </p:sp>
        <p:sp>
          <p:nvSpPr>
            <p:cNvPr id="33" name="Flecha arriba 32"/>
            <p:cNvSpPr/>
            <p:nvPr/>
          </p:nvSpPr>
          <p:spPr>
            <a:xfrm>
              <a:off x="11539922" y="4368163"/>
              <a:ext cx="494567" cy="1216721"/>
            </a:xfrm>
            <a:prstGeom prst="upArrow">
              <a:avLst/>
            </a:prstGeom>
            <a:solidFill>
              <a:srgbClr val="85BB3D"/>
            </a:solidFill>
            <a:ln w="12700" cap="flat">
              <a:solidFill>
                <a:schemeClr val="bg1">
                  <a:lumMod val="7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797" tIns="50797" rIns="50797" bIns="50797" numCol="1" spcCol="38100" rtlCol="0" anchor="ctr">
              <a:spAutoFit/>
            </a:bodyPr>
            <a:lstStyle/>
            <a:p>
              <a:pPr algn="ctr" defTabSz="584142" hangingPunct="0"/>
              <a:endParaRPr lang="es-CO" sz="4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 Neue UltraLight"/>
                <a:ea typeface="Helvetica Neue UltraLight"/>
                <a:cs typeface="Helvetica Neue UltraLight"/>
                <a:sym typeface="Helvetica Neue UltraLight"/>
              </a:endParaRPr>
            </a:p>
          </p:txBody>
        </p:sp>
      </p:grpSp>
      <p:sp>
        <p:nvSpPr>
          <p:cNvPr id="30" name="CuadroTexto 29"/>
          <p:cNvSpPr txBox="1"/>
          <p:nvPr/>
        </p:nvSpPr>
        <p:spPr>
          <a:xfrm>
            <a:off x="3521154" y="1335469"/>
            <a:ext cx="4602378" cy="656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100" rtlCol="0" anchor="t">
            <a:spAutoFit/>
          </a:bodyPr>
          <a:lstStyle/>
          <a:p>
            <a:pPr defTabSz="825417" hangingPunct="0"/>
            <a:r>
              <a:rPr lang="es-CO" sz="3600" kern="0" dirty="0">
                <a:solidFill>
                  <a:srgbClr val="000000"/>
                </a:solidFill>
                <a:latin typeface="Helvetica Neue UltraLight"/>
                <a:sym typeface="Helvetica Neue UltraLight"/>
              </a:rPr>
              <a:t>A diciembre </a:t>
            </a:r>
            <a:r>
              <a:rPr lang="es-CO" sz="3600" kern="0" dirty="0">
                <a:solidFill>
                  <a:srgbClr val="000000"/>
                </a:solidFill>
                <a:latin typeface="Helvetica Neue UltraLight"/>
                <a:ea typeface="Helvetica Neue UltraLight"/>
                <a:cs typeface="Helvetica Neue UltraLight"/>
                <a:sym typeface="Helvetica Neue UltraLight"/>
              </a:rPr>
              <a:t>2019</a:t>
            </a:r>
          </a:p>
        </p:txBody>
      </p:sp>
      <p:sp>
        <p:nvSpPr>
          <p:cNvPr id="82" name="Your…">
            <a:extLst>
              <a:ext uri="{FF2B5EF4-FFF2-40B4-BE49-F238E27FC236}">
                <a16:creationId xmlns:a16="http://schemas.microsoft.com/office/drawing/2014/main" id="{23269EC4-0440-4672-BC10-8E3F08F37D3F}"/>
              </a:ext>
            </a:extLst>
          </p:cNvPr>
          <p:cNvSpPr/>
          <p:nvPr/>
        </p:nvSpPr>
        <p:spPr>
          <a:xfrm>
            <a:off x="2213603" y="662570"/>
            <a:ext cx="20130876" cy="88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defTabSz="1155600" hangingPunct="0">
              <a:lnSpc>
                <a:spcPct val="80000"/>
              </a:lnSpc>
              <a:defRPr sz="7200">
                <a:solidFill>
                  <a:srgbClr val="323C4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7199" b="1" kern="0" dirty="0">
                <a:solidFill>
                  <a:srgbClr val="00CC00"/>
                </a:solidFill>
                <a:latin typeface="Helvetica" panose="020B0604020202020204" pitchFamily="34" charset="0"/>
                <a:ea typeface="Montserrat"/>
                <a:cs typeface="Helvetica" panose="020B0604020202020204" pitchFamily="34" charset="0"/>
                <a:sym typeface="Helvetica"/>
              </a:rPr>
              <a:t>Mapa</a:t>
            </a:r>
            <a:r>
              <a:rPr lang="es-ES" sz="7199" kern="0" dirty="0">
                <a:solidFill>
                  <a:srgbClr val="00CC00"/>
                </a:solidFill>
                <a:latin typeface="Helvetica" panose="020B0604020202020204" pitchFamily="34" charset="0"/>
                <a:ea typeface="Montserrat"/>
                <a:cs typeface="Helvetica" panose="020B0604020202020204" pitchFamily="34" charset="0"/>
                <a:sym typeface="Helvetica"/>
              </a:rPr>
              <a:t> </a:t>
            </a:r>
            <a:r>
              <a:rPr lang="es-ES" sz="7199" kern="0" dirty="0">
                <a:solidFill>
                  <a:srgbClr val="262E31"/>
                </a:solidFill>
                <a:latin typeface="Helvetica" panose="020B0604020202020204" pitchFamily="34" charset="0"/>
                <a:ea typeface="Montserrat"/>
                <a:cs typeface="Helvetica" panose="020B0604020202020204" pitchFamily="34" charset="0"/>
                <a:sym typeface="Helvetica"/>
              </a:rPr>
              <a:t>Estratégico Corporativo 2019 – 2021</a:t>
            </a:r>
            <a:endParaRPr sz="7199" kern="0" dirty="0">
              <a:solidFill>
                <a:srgbClr val="262E31"/>
              </a:solidFill>
              <a:latin typeface="Helvetica" panose="020B0604020202020204" pitchFamily="34" charset="0"/>
              <a:ea typeface="Montserrat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83" name="Rectángulo 82"/>
          <p:cNvSpPr/>
          <p:nvPr/>
        </p:nvSpPr>
        <p:spPr>
          <a:xfrm>
            <a:off x="28599" y="2340408"/>
            <a:ext cx="24384000" cy="5652000"/>
          </a:xfrm>
          <a:prstGeom prst="rect">
            <a:avLst/>
          </a:prstGeom>
          <a:solidFill>
            <a:schemeClr val="bg1">
              <a:lumMod val="95000"/>
              <a:alpha val="97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Helvetica Neue UltraLight"/>
              <a:ea typeface="Helvetica Neue UltraLight"/>
              <a:cs typeface="Helvetica Neue UltraLight"/>
              <a:sym typeface="Helvetica Neue UltraLight"/>
            </a:endParaRPr>
          </a:p>
        </p:txBody>
      </p:sp>
      <p:sp>
        <p:nvSpPr>
          <p:cNvPr id="84" name="Rectángulo 83"/>
          <p:cNvSpPr/>
          <p:nvPr/>
        </p:nvSpPr>
        <p:spPr>
          <a:xfrm>
            <a:off x="-25400" y="10081375"/>
            <a:ext cx="24384000" cy="3600000"/>
          </a:xfrm>
          <a:prstGeom prst="rect">
            <a:avLst/>
          </a:prstGeom>
          <a:solidFill>
            <a:schemeClr val="bg1">
              <a:lumMod val="95000"/>
              <a:alpha val="97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Helvetica Neue UltraLight"/>
              <a:ea typeface="Helvetica Neue UltraLight"/>
              <a:cs typeface="Helvetica Neue UltraLight"/>
              <a:sym typeface="Helvetica Neue UltraLigh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097" y="2295855"/>
            <a:ext cx="9463537" cy="492996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0556" y="3440439"/>
            <a:ext cx="8630563" cy="3784478"/>
          </a:xfrm>
          <a:prstGeom prst="rect">
            <a:avLst/>
          </a:prstGeom>
        </p:spPr>
      </p:pic>
      <p:cxnSp>
        <p:nvCxnSpPr>
          <p:cNvPr id="85" name="8 Conector recto de flecha"/>
          <p:cNvCxnSpPr>
            <a:stCxn id="64" idx="0"/>
            <a:endCxn id="3" idx="2"/>
          </p:cNvCxnSpPr>
          <p:nvPr/>
        </p:nvCxnSpPr>
        <p:spPr>
          <a:xfrm flipV="1">
            <a:off x="8629799" y="7225817"/>
            <a:ext cx="5067" cy="1333765"/>
          </a:xfrm>
          <a:prstGeom prst="straightConnector1">
            <a:avLst/>
          </a:prstGeom>
          <a:ln w="127000" cap="rnd">
            <a:solidFill>
              <a:srgbClr val="62BD1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8 Conector recto de flecha"/>
          <p:cNvCxnSpPr>
            <a:stCxn id="65" idx="0"/>
            <a:endCxn id="4" idx="2"/>
          </p:cNvCxnSpPr>
          <p:nvPr/>
        </p:nvCxnSpPr>
        <p:spPr>
          <a:xfrm flipV="1">
            <a:off x="17702226" y="7224917"/>
            <a:ext cx="3612" cy="1354985"/>
          </a:xfrm>
          <a:prstGeom prst="straightConnector1">
            <a:avLst/>
          </a:prstGeom>
          <a:ln w="127000" cap="rnd">
            <a:solidFill>
              <a:srgbClr val="62BD1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7" name="Imagen 86">
            <a:hlinkClick r:id="rId4" action="ppaction://hlinksldjump"/>
            <a:extLst>
              <a:ext uri="{FF2B5EF4-FFF2-40B4-BE49-F238E27FC236}">
                <a16:creationId xmlns:a16="http://schemas.microsoft.com/office/drawing/2014/main" id="{E560B4C5-BD54-4C9B-A5D9-535B44859A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16309" y="412103"/>
            <a:ext cx="928114" cy="864000"/>
          </a:xfrm>
          <a:prstGeom prst="rect">
            <a:avLst/>
          </a:prstGeom>
        </p:spPr>
      </p:pic>
      <p:sp>
        <p:nvSpPr>
          <p:cNvPr id="88" name="Rectángulo redondeado 87"/>
          <p:cNvSpPr/>
          <p:nvPr/>
        </p:nvSpPr>
        <p:spPr>
          <a:xfrm>
            <a:off x="2139539" y="7846316"/>
            <a:ext cx="1021630" cy="522095"/>
          </a:xfrm>
          <a:prstGeom prst="roundRect">
            <a:avLst/>
          </a:prstGeom>
          <a:solidFill>
            <a:schemeClr val="tx1">
              <a:lumMod val="90000"/>
              <a:lumOff val="10000"/>
              <a:alpha val="14000"/>
            </a:schemeClr>
          </a:solidFill>
          <a:ln w="12700" cap="flat">
            <a:solidFill>
              <a:schemeClr val="bg1">
                <a:lumMod val="95000"/>
              </a:schemeClr>
            </a:solidFill>
            <a:prstDash val="dash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100" rtlCol="0" anchor="ctr">
            <a:spAutoFit/>
          </a:bodyPr>
          <a:lstStyle/>
          <a:p>
            <a:pPr algn="ctr" defTabSz="584142" hangingPunct="0"/>
            <a:r>
              <a:rPr lang="es-CO" sz="2400" b="1" kern="0" dirty="0">
                <a:solidFill>
                  <a:srgbClr val="204D38"/>
                </a:solidFill>
                <a:latin typeface="Helvetica Neue UltraLight"/>
                <a:sym typeface="Helvetica Neue UltraLight"/>
              </a:rPr>
              <a:t>344%</a:t>
            </a:r>
          </a:p>
        </p:txBody>
      </p:sp>
      <p:sp>
        <p:nvSpPr>
          <p:cNvPr id="89" name="Rectángulo redondeado 88"/>
          <p:cNvSpPr/>
          <p:nvPr/>
        </p:nvSpPr>
        <p:spPr>
          <a:xfrm>
            <a:off x="12387526" y="8897668"/>
            <a:ext cx="755027" cy="385896"/>
          </a:xfrm>
          <a:prstGeom prst="roundRect">
            <a:avLst/>
          </a:prstGeom>
          <a:solidFill>
            <a:schemeClr val="tx1">
              <a:lumMod val="90000"/>
              <a:lumOff val="10000"/>
              <a:alpha val="14000"/>
            </a:schemeClr>
          </a:solidFill>
          <a:ln w="12700" cap="flat">
            <a:solidFill>
              <a:schemeClr val="bg1">
                <a:lumMod val="95000"/>
              </a:schemeClr>
            </a:solidFill>
            <a:prstDash val="dash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100" rtlCol="0" anchor="ctr">
            <a:spAutoFit/>
          </a:bodyPr>
          <a:lstStyle/>
          <a:p>
            <a:pPr algn="ctr" defTabSz="584142" hangingPunct="0"/>
            <a:r>
              <a:rPr lang="es-CO" sz="1600" b="1" kern="0" dirty="0">
                <a:solidFill>
                  <a:srgbClr val="204D38"/>
                </a:solidFill>
                <a:latin typeface="Helvetica Neue UltraLight"/>
                <a:sym typeface="Helvetica Neue UltraLight"/>
              </a:rPr>
              <a:t>102%</a:t>
            </a:r>
          </a:p>
        </p:txBody>
      </p:sp>
      <p:sp>
        <p:nvSpPr>
          <p:cNvPr id="90" name="Rectángulo redondeado 89"/>
          <p:cNvSpPr/>
          <p:nvPr/>
        </p:nvSpPr>
        <p:spPr>
          <a:xfrm>
            <a:off x="21483162" y="8883923"/>
            <a:ext cx="755027" cy="385896"/>
          </a:xfrm>
          <a:prstGeom prst="roundRect">
            <a:avLst/>
          </a:prstGeom>
          <a:solidFill>
            <a:schemeClr val="tx1">
              <a:lumMod val="90000"/>
              <a:lumOff val="10000"/>
              <a:alpha val="14000"/>
            </a:schemeClr>
          </a:solidFill>
          <a:ln w="12700" cap="flat">
            <a:solidFill>
              <a:schemeClr val="bg1">
                <a:lumMod val="95000"/>
              </a:schemeClr>
            </a:solidFill>
            <a:prstDash val="dash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100" rtlCol="0" anchor="ctr">
            <a:spAutoFit/>
          </a:bodyPr>
          <a:lstStyle/>
          <a:p>
            <a:pPr algn="ctr" defTabSz="584142" hangingPunct="0"/>
            <a:r>
              <a:rPr lang="es-CO" sz="1600" b="1" kern="0" dirty="0">
                <a:solidFill>
                  <a:srgbClr val="204D38"/>
                </a:solidFill>
                <a:latin typeface="Helvetica Neue UltraLight"/>
                <a:sym typeface="Helvetica Neue UltraLight"/>
              </a:rPr>
              <a:t>587%</a:t>
            </a:r>
          </a:p>
        </p:txBody>
      </p:sp>
    </p:spTree>
    <p:extLst>
      <p:ext uri="{BB962C8B-B14F-4D97-AF65-F5344CB8AC3E}">
        <p14:creationId xmlns:p14="http://schemas.microsoft.com/office/powerpoint/2010/main" val="136478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2">
            <a:extLst>
              <a:ext uri="{FF2B5EF4-FFF2-40B4-BE49-F238E27FC236}">
                <a16:creationId xmlns:a16="http://schemas.microsoft.com/office/drawing/2014/main" id="{6EEA818C-B41B-4CFC-AFAA-6BD6D55A4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0079" y="12712701"/>
            <a:ext cx="5486043" cy="730250"/>
          </a:xfrm>
        </p:spPr>
        <p:txBody>
          <a:bodyPr/>
          <a:lstStyle/>
          <a:p>
            <a:r>
              <a:rPr lang="es-CO" dirty="0"/>
              <a:t>Gerencia de Planeación -  3</a:t>
            </a:r>
            <a:endParaRPr lang="es-CO" b="1" dirty="0"/>
          </a:p>
        </p:txBody>
      </p:sp>
      <p:grpSp>
        <p:nvGrpSpPr>
          <p:cNvPr id="8" name="Grupo 7"/>
          <p:cNvGrpSpPr/>
          <p:nvPr/>
        </p:nvGrpSpPr>
        <p:grpSpPr>
          <a:xfrm>
            <a:off x="507534" y="2367441"/>
            <a:ext cx="22836367" cy="10053411"/>
            <a:chOff x="507567" y="2367149"/>
            <a:chExt cx="22837854" cy="10054066"/>
          </a:xfrm>
        </p:grpSpPr>
        <p:sp>
          <p:nvSpPr>
            <p:cNvPr id="40" name="Abrir corchete 39"/>
            <p:cNvSpPr/>
            <p:nvPr/>
          </p:nvSpPr>
          <p:spPr>
            <a:xfrm>
              <a:off x="3578684" y="3101518"/>
              <a:ext cx="170121" cy="2147777"/>
            </a:xfrm>
            <a:prstGeom prst="leftBracket">
              <a:avLst/>
            </a:prstGeom>
            <a:ln w="57150">
              <a:solidFill>
                <a:srgbClr val="85BB3D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3" tIns="45716" rIns="91433" bIns="45716" numCol="1" spcCol="38100" rtlCol="0" anchor="t">
              <a:noAutofit/>
            </a:bodyPr>
            <a:lstStyle/>
            <a:p>
              <a:pPr defTabSz="914309" latinLnBrk="1" hangingPunct="0"/>
              <a:endParaRPr lang="es-CO" kern="0" dirty="0">
                <a:solidFill>
                  <a:srgbClr val="000000"/>
                </a:solidFill>
                <a:latin typeface="Arial"/>
                <a:sym typeface="Helvetica Neue UltraLight"/>
              </a:endParaRPr>
            </a:p>
          </p:txBody>
        </p:sp>
        <p:sp>
          <p:nvSpPr>
            <p:cNvPr id="41" name="Abrir corchete 40"/>
            <p:cNvSpPr/>
            <p:nvPr/>
          </p:nvSpPr>
          <p:spPr>
            <a:xfrm>
              <a:off x="3575140" y="5628522"/>
              <a:ext cx="170121" cy="2147777"/>
            </a:xfrm>
            <a:prstGeom prst="leftBracket">
              <a:avLst/>
            </a:prstGeom>
            <a:ln w="57150">
              <a:solidFill>
                <a:srgbClr val="85BB3D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3" tIns="45716" rIns="91433" bIns="45716" numCol="1" spcCol="38100" rtlCol="0" anchor="t">
              <a:noAutofit/>
            </a:bodyPr>
            <a:lstStyle/>
            <a:p>
              <a:pPr defTabSz="914309" latinLnBrk="1" hangingPunct="0"/>
              <a:endParaRPr lang="es-CO" kern="0" dirty="0">
                <a:solidFill>
                  <a:srgbClr val="000000"/>
                </a:solidFill>
                <a:latin typeface="Arial"/>
                <a:sym typeface="Helvetica Neue UltraLight"/>
              </a:endParaRPr>
            </a:p>
          </p:txBody>
        </p:sp>
        <p:sp>
          <p:nvSpPr>
            <p:cNvPr id="42" name="Abrir corchete 41"/>
            <p:cNvSpPr/>
            <p:nvPr/>
          </p:nvSpPr>
          <p:spPr>
            <a:xfrm>
              <a:off x="3558838" y="8066505"/>
              <a:ext cx="179900" cy="1821713"/>
            </a:xfrm>
            <a:prstGeom prst="leftBracket">
              <a:avLst/>
            </a:prstGeom>
            <a:ln w="57150">
              <a:solidFill>
                <a:srgbClr val="85BB3D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3" tIns="45716" rIns="91433" bIns="45716" numCol="1" spcCol="38100" rtlCol="0" anchor="t">
              <a:noAutofit/>
            </a:bodyPr>
            <a:lstStyle/>
            <a:p>
              <a:pPr defTabSz="914309" latinLnBrk="1" hangingPunct="0"/>
              <a:endParaRPr lang="es-CO" kern="0" dirty="0">
                <a:solidFill>
                  <a:srgbClr val="000000"/>
                </a:solidFill>
                <a:latin typeface="Arial"/>
                <a:sym typeface="Helvetica Neue UltraLight"/>
              </a:endParaRPr>
            </a:p>
          </p:txBody>
        </p:sp>
        <p:sp>
          <p:nvSpPr>
            <p:cNvPr id="43" name="Abrir corchete 42"/>
            <p:cNvSpPr/>
            <p:nvPr/>
          </p:nvSpPr>
          <p:spPr>
            <a:xfrm>
              <a:off x="3539698" y="10178424"/>
              <a:ext cx="170121" cy="2147777"/>
            </a:xfrm>
            <a:prstGeom prst="leftBracket">
              <a:avLst/>
            </a:prstGeom>
            <a:ln w="57150">
              <a:solidFill>
                <a:srgbClr val="85BB3D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3" tIns="45716" rIns="91433" bIns="45716" numCol="1" spcCol="38100" rtlCol="0" anchor="t">
              <a:noAutofit/>
            </a:bodyPr>
            <a:lstStyle/>
            <a:p>
              <a:pPr defTabSz="914309" latinLnBrk="1" hangingPunct="0"/>
              <a:endParaRPr lang="es-CO" kern="0" dirty="0">
                <a:solidFill>
                  <a:srgbClr val="262E31"/>
                </a:solidFill>
                <a:latin typeface="Arial"/>
                <a:sym typeface="Helvetica Neue UltraLight"/>
              </a:endParaRPr>
            </a:p>
          </p:txBody>
        </p:sp>
        <p:sp>
          <p:nvSpPr>
            <p:cNvPr id="44" name="CuadroTexto 43"/>
            <p:cNvSpPr txBox="1"/>
            <p:nvPr/>
          </p:nvSpPr>
          <p:spPr>
            <a:xfrm>
              <a:off x="508882" y="3715544"/>
              <a:ext cx="27769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825417" hangingPunct="0"/>
              <a:r>
                <a:rPr lang="es-CO" sz="2800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Perspectiva </a:t>
              </a:r>
            </a:p>
            <a:p>
              <a:pPr algn="r" defTabSz="825417" hangingPunct="0"/>
              <a:r>
                <a:rPr lang="es-CO" sz="2800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Financiera</a:t>
              </a:r>
            </a:p>
          </p:txBody>
        </p:sp>
        <p:sp>
          <p:nvSpPr>
            <p:cNvPr id="45" name="CuadroTexto 44"/>
            <p:cNvSpPr txBox="1"/>
            <p:nvPr/>
          </p:nvSpPr>
          <p:spPr>
            <a:xfrm>
              <a:off x="507567" y="5917580"/>
              <a:ext cx="277695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825417" hangingPunct="0"/>
              <a:r>
                <a:rPr lang="es-CO" sz="2800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Perspectiva </a:t>
              </a:r>
            </a:p>
            <a:p>
              <a:pPr algn="r" defTabSz="825417" hangingPunct="0"/>
              <a:r>
                <a:rPr lang="es-CO" sz="2800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Cliente y Mercado</a:t>
              </a:r>
            </a:p>
          </p:txBody>
        </p:sp>
        <p:sp>
          <p:nvSpPr>
            <p:cNvPr id="46" name="CuadroTexto 45"/>
            <p:cNvSpPr txBox="1"/>
            <p:nvPr/>
          </p:nvSpPr>
          <p:spPr>
            <a:xfrm>
              <a:off x="507567" y="8284863"/>
              <a:ext cx="277695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825417" hangingPunct="0"/>
              <a:r>
                <a:rPr lang="es-CO" sz="2800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Perspectiva </a:t>
              </a:r>
            </a:p>
            <a:p>
              <a:pPr algn="r" defTabSz="825417" hangingPunct="0"/>
              <a:r>
                <a:rPr lang="es-CO" sz="2800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Procesos Internos</a:t>
              </a:r>
            </a:p>
          </p:txBody>
        </p:sp>
        <p:sp>
          <p:nvSpPr>
            <p:cNvPr id="47" name="CuadroTexto 46"/>
            <p:cNvSpPr txBox="1"/>
            <p:nvPr/>
          </p:nvSpPr>
          <p:spPr>
            <a:xfrm>
              <a:off x="507567" y="10570683"/>
              <a:ext cx="277695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825417" hangingPunct="0"/>
              <a:r>
                <a:rPr lang="es-CO" sz="2800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Perspectiva </a:t>
              </a:r>
            </a:p>
            <a:p>
              <a:pPr algn="r" defTabSz="825417" hangingPunct="0"/>
              <a:r>
                <a:rPr lang="es-CO" sz="2800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Aprendizaje y Desarrollo</a:t>
              </a:r>
            </a:p>
          </p:txBody>
        </p:sp>
        <p:sp>
          <p:nvSpPr>
            <p:cNvPr id="48" name="Rectángulo: esquinas redondeadas 3">
              <a:extLst>
                <a:ext uri="{FF2B5EF4-FFF2-40B4-BE49-F238E27FC236}">
                  <a16:creationId xmlns:a16="http://schemas.microsoft.com/office/drawing/2014/main" id="{0038118C-1AB6-4AD6-A7F0-9B0320A83DF0}"/>
                </a:ext>
              </a:extLst>
            </p:cNvPr>
            <p:cNvSpPr/>
            <p:nvPr/>
          </p:nvSpPr>
          <p:spPr>
            <a:xfrm>
              <a:off x="10776874" y="2727509"/>
              <a:ext cx="4669635" cy="1276945"/>
            </a:xfrm>
            <a:prstGeom prst="roundRect">
              <a:avLst/>
            </a:prstGeom>
            <a:solidFill>
              <a:srgbClr val="85BB3D"/>
            </a:solidFill>
            <a:ln>
              <a:solidFill>
                <a:srgbClr val="85BB3D"/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spAutoFit/>
            </a:bodyPr>
            <a:lstStyle/>
            <a:p>
              <a:pPr algn="ctr" defTabSz="825417" hangingPunct="0"/>
              <a:r>
                <a:rPr lang="es-CO" sz="2500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Garantizar la permanente creación de valor para el accionista</a:t>
              </a:r>
            </a:p>
          </p:txBody>
        </p:sp>
        <p:sp>
          <p:nvSpPr>
            <p:cNvPr id="49" name="Rectángulo: esquinas redondeadas 12">
              <a:extLst>
                <a:ext uri="{FF2B5EF4-FFF2-40B4-BE49-F238E27FC236}">
                  <a16:creationId xmlns:a16="http://schemas.microsoft.com/office/drawing/2014/main" id="{52C12E2A-59CE-474F-BA14-04558DC4A511}"/>
                </a:ext>
              </a:extLst>
            </p:cNvPr>
            <p:cNvSpPr/>
            <p:nvPr/>
          </p:nvSpPr>
          <p:spPr>
            <a:xfrm>
              <a:off x="4722137" y="3539547"/>
              <a:ext cx="4666889" cy="1310946"/>
            </a:xfrm>
            <a:prstGeom prst="roundRect">
              <a:avLst/>
            </a:prstGeom>
            <a:solidFill>
              <a:srgbClr val="85BB3D"/>
            </a:solidFill>
            <a:ln>
              <a:solidFill>
                <a:srgbClr val="85BB3D"/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defTabSz="825417" hangingPunct="0"/>
              <a:r>
                <a:rPr lang="es-CO" sz="2500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Mejorar el índice combinado</a:t>
              </a:r>
            </a:p>
          </p:txBody>
        </p:sp>
        <p:sp>
          <p:nvSpPr>
            <p:cNvPr id="50" name="Rectángulo: esquinas redondeadas 13">
              <a:extLst>
                <a:ext uri="{FF2B5EF4-FFF2-40B4-BE49-F238E27FC236}">
                  <a16:creationId xmlns:a16="http://schemas.microsoft.com/office/drawing/2014/main" id="{26E1279E-D8B9-4914-AD3F-481CEB5C8258}"/>
                </a:ext>
              </a:extLst>
            </p:cNvPr>
            <p:cNvSpPr/>
            <p:nvPr/>
          </p:nvSpPr>
          <p:spPr>
            <a:xfrm>
              <a:off x="16790640" y="3483567"/>
              <a:ext cx="4666889" cy="1310946"/>
            </a:xfrm>
            <a:prstGeom prst="roundRect">
              <a:avLst/>
            </a:prstGeom>
            <a:solidFill>
              <a:srgbClr val="85BB3D"/>
            </a:solidFill>
            <a:ln>
              <a:solidFill>
                <a:srgbClr val="85BB3D"/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defTabSz="825417" hangingPunct="0"/>
              <a:r>
                <a:rPr lang="es-CO" sz="2500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Lograr crecimiento real de primas</a:t>
              </a:r>
            </a:p>
          </p:txBody>
        </p:sp>
        <p:sp>
          <p:nvSpPr>
            <p:cNvPr id="51" name="CuadroTexto 31">
              <a:extLst>
                <a:ext uri="{FF2B5EF4-FFF2-40B4-BE49-F238E27FC236}">
                  <a16:creationId xmlns:a16="http://schemas.microsoft.com/office/drawing/2014/main" id="{5364ABEA-3954-4910-92F8-4B5544FC195C}"/>
                </a:ext>
              </a:extLst>
            </p:cNvPr>
            <p:cNvSpPr txBox="1"/>
            <p:nvPr/>
          </p:nvSpPr>
          <p:spPr>
            <a:xfrm>
              <a:off x="10819404" y="2367149"/>
              <a:ext cx="34741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25417" hangingPunct="0"/>
              <a:r>
                <a:rPr lang="es-CO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VALOR AL ACCIONISTA</a:t>
              </a:r>
              <a:endParaRPr lang="es-ES" b="1" kern="0" dirty="0">
                <a:solidFill>
                  <a:srgbClr val="262E3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Neue UltraLight"/>
              </a:endParaRPr>
            </a:p>
          </p:txBody>
        </p:sp>
        <p:sp>
          <p:nvSpPr>
            <p:cNvPr id="52" name="CuadroTexto 31">
              <a:extLst>
                <a:ext uri="{FF2B5EF4-FFF2-40B4-BE49-F238E27FC236}">
                  <a16:creationId xmlns:a16="http://schemas.microsoft.com/office/drawing/2014/main" id="{5364ABEA-3954-4910-92F8-4B5544FC195C}"/>
                </a:ext>
              </a:extLst>
            </p:cNvPr>
            <p:cNvSpPr txBox="1"/>
            <p:nvPr/>
          </p:nvSpPr>
          <p:spPr>
            <a:xfrm>
              <a:off x="4859338" y="3176010"/>
              <a:ext cx="2465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25417" hangingPunct="0"/>
              <a:r>
                <a:rPr lang="es-CO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PRODUCTIVIDAD</a:t>
              </a:r>
              <a:endParaRPr lang="es-ES" b="1" kern="0" dirty="0">
                <a:solidFill>
                  <a:srgbClr val="262E3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Neue UltraLight"/>
              </a:endParaRPr>
            </a:p>
          </p:txBody>
        </p:sp>
        <p:sp>
          <p:nvSpPr>
            <p:cNvPr id="53" name="CuadroTexto 31">
              <a:extLst>
                <a:ext uri="{FF2B5EF4-FFF2-40B4-BE49-F238E27FC236}">
                  <a16:creationId xmlns:a16="http://schemas.microsoft.com/office/drawing/2014/main" id="{5364ABEA-3954-4910-92F8-4B5544FC195C}"/>
                </a:ext>
              </a:extLst>
            </p:cNvPr>
            <p:cNvSpPr txBox="1"/>
            <p:nvPr/>
          </p:nvSpPr>
          <p:spPr>
            <a:xfrm>
              <a:off x="16875700" y="3126400"/>
              <a:ext cx="2465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25417" hangingPunct="0"/>
              <a:r>
                <a:rPr lang="es-CO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CRECIMIENTO</a:t>
              </a:r>
              <a:endParaRPr lang="es-ES" b="1" kern="0" dirty="0">
                <a:solidFill>
                  <a:srgbClr val="262E3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Neue UltraLight"/>
              </a:endParaRPr>
            </a:p>
          </p:txBody>
        </p:sp>
        <p:sp>
          <p:nvSpPr>
            <p:cNvPr id="54" name="Rectángulo redondeado 53"/>
            <p:cNvSpPr/>
            <p:nvPr/>
          </p:nvSpPr>
          <p:spPr>
            <a:xfrm>
              <a:off x="3748805" y="5586907"/>
              <a:ext cx="18706213" cy="2231922"/>
            </a:xfrm>
            <a:prstGeom prst="roundRect">
              <a:avLst/>
            </a:prstGeom>
            <a:noFill/>
            <a:ln w="50800">
              <a:solidFill>
                <a:srgbClr val="C3C5C4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5417" hangingPunct="0"/>
              <a:endParaRPr lang="es-CO" sz="5599" kern="0" dirty="0">
                <a:solidFill>
                  <a:srgbClr val="262E31"/>
                </a:solidFill>
                <a:latin typeface="Arial"/>
                <a:sym typeface="Helvetica Neue UltraLight"/>
              </a:endParaRPr>
            </a:p>
          </p:txBody>
        </p:sp>
        <p:sp>
          <p:nvSpPr>
            <p:cNvPr id="55" name="Rectángulo: esquinas redondeadas 14">
              <a:extLst>
                <a:ext uri="{FF2B5EF4-FFF2-40B4-BE49-F238E27FC236}">
                  <a16:creationId xmlns:a16="http://schemas.microsoft.com/office/drawing/2014/main" id="{C59BA8BA-9047-45C8-B534-52F03F112BA7}"/>
                </a:ext>
              </a:extLst>
            </p:cNvPr>
            <p:cNvSpPr/>
            <p:nvPr/>
          </p:nvSpPr>
          <p:spPr>
            <a:xfrm>
              <a:off x="4364629" y="6093976"/>
              <a:ext cx="3996463" cy="1549719"/>
            </a:xfrm>
            <a:prstGeom prst="roundRect">
              <a:avLst/>
            </a:prstGeom>
            <a:solidFill>
              <a:srgbClr val="85BB3D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defTabSz="825417" hangingPunct="0"/>
              <a:r>
                <a:rPr lang="es-CO" sz="2500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Mejorar la percepción     del cliente</a:t>
              </a:r>
            </a:p>
          </p:txBody>
        </p:sp>
        <p:sp>
          <p:nvSpPr>
            <p:cNvPr id="56" name="Rectángulo: esquinas redondeadas 15">
              <a:extLst>
                <a:ext uri="{FF2B5EF4-FFF2-40B4-BE49-F238E27FC236}">
                  <a16:creationId xmlns:a16="http://schemas.microsoft.com/office/drawing/2014/main" id="{2E766B7C-CD04-4CB4-8998-DE3B8FCFCDB5}"/>
                </a:ext>
              </a:extLst>
            </p:cNvPr>
            <p:cNvSpPr/>
            <p:nvPr/>
          </p:nvSpPr>
          <p:spPr>
            <a:xfrm>
              <a:off x="13406350" y="6079005"/>
              <a:ext cx="4003409" cy="1549719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defTabSz="825417" hangingPunct="0"/>
              <a:r>
                <a:rPr lang="es-CO" sz="2500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Crecer los ingresos en cada uno de los segmentos de interés</a:t>
              </a:r>
            </a:p>
          </p:txBody>
        </p:sp>
        <p:sp>
          <p:nvSpPr>
            <p:cNvPr id="57" name="Rectángulo: esquinas redondeadas 16">
              <a:extLst>
                <a:ext uri="{FF2B5EF4-FFF2-40B4-BE49-F238E27FC236}">
                  <a16:creationId xmlns:a16="http://schemas.microsoft.com/office/drawing/2014/main" id="{68C49593-2866-4E12-BA62-2146E776BADF}"/>
                </a:ext>
              </a:extLst>
            </p:cNvPr>
            <p:cNvSpPr/>
            <p:nvPr/>
          </p:nvSpPr>
          <p:spPr>
            <a:xfrm>
              <a:off x="8844386" y="6097713"/>
              <a:ext cx="4082746" cy="1546073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defTabSz="825417" hangingPunct="0"/>
              <a:r>
                <a:rPr lang="es-CO" sz="2500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Garantizar la   productividad de cada canal de comercialización</a:t>
              </a:r>
            </a:p>
          </p:txBody>
        </p:sp>
        <p:sp>
          <p:nvSpPr>
            <p:cNvPr id="58" name="Rectángulo: esquinas redondeadas 17">
              <a:extLst>
                <a:ext uri="{FF2B5EF4-FFF2-40B4-BE49-F238E27FC236}">
                  <a16:creationId xmlns:a16="http://schemas.microsoft.com/office/drawing/2014/main" id="{EC0E09C6-08EB-4630-97EB-8C39653AFF8F}"/>
                </a:ext>
              </a:extLst>
            </p:cNvPr>
            <p:cNvSpPr/>
            <p:nvPr/>
          </p:nvSpPr>
          <p:spPr>
            <a:xfrm>
              <a:off x="17888977" y="6082650"/>
              <a:ext cx="4083496" cy="1546073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defTabSz="825417" hangingPunct="0"/>
              <a:r>
                <a:rPr lang="es-ES" sz="2500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Crecer el porcentaje de participación en el mercado asegurador</a:t>
              </a:r>
              <a:endParaRPr lang="es-CO" sz="2500" kern="0" dirty="0">
                <a:solidFill>
                  <a:srgbClr val="262E3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Neue UltraLight"/>
              </a:endParaRPr>
            </a:p>
          </p:txBody>
        </p:sp>
        <p:sp>
          <p:nvSpPr>
            <p:cNvPr id="59" name="CuadroTexto 31">
              <a:extLst>
                <a:ext uri="{FF2B5EF4-FFF2-40B4-BE49-F238E27FC236}">
                  <a16:creationId xmlns:a16="http://schemas.microsoft.com/office/drawing/2014/main" id="{5364ABEA-3954-4910-92F8-4B5544FC195C}"/>
                </a:ext>
              </a:extLst>
            </p:cNvPr>
            <p:cNvSpPr txBox="1"/>
            <p:nvPr/>
          </p:nvSpPr>
          <p:spPr>
            <a:xfrm>
              <a:off x="4512209" y="5697604"/>
              <a:ext cx="35344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25417" hangingPunct="0"/>
              <a:r>
                <a:rPr lang="es-CO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PROPUESTA DE VALOR</a:t>
              </a:r>
              <a:endParaRPr lang="es-ES" b="1" kern="0" dirty="0">
                <a:solidFill>
                  <a:srgbClr val="262E3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Neue UltraLight"/>
              </a:endParaRPr>
            </a:p>
          </p:txBody>
        </p:sp>
        <p:sp>
          <p:nvSpPr>
            <p:cNvPr id="60" name="CuadroTexto 31">
              <a:extLst>
                <a:ext uri="{FF2B5EF4-FFF2-40B4-BE49-F238E27FC236}">
                  <a16:creationId xmlns:a16="http://schemas.microsoft.com/office/drawing/2014/main" id="{5364ABEA-3954-4910-92F8-4B5544FC195C}"/>
                </a:ext>
              </a:extLst>
            </p:cNvPr>
            <p:cNvSpPr txBox="1"/>
            <p:nvPr/>
          </p:nvSpPr>
          <p:spPr>
            <a:xfrm>
              <a:off x="8934838" y="5696260"/>
              <a:ext cx="225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25417" hangingPunct="0"/>
              <a:r>
                <a:rPr lang="es-CO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CANALES</a:t>
              </a:r>
              <a:endParaRPr lang="es-ES" b="1" kern="0" dirty="0">
                <a:solidFill>
                  <a:srgbClr val="262E3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Neue UltraLight"/>
              </a:endParaRPr>
            </a:p>
          </p:txBody>
        </p:sp>
        <p:sp>
          <p:nvSpPr>
            <p:cNvPr id="61" name="CuadroTexto 31">
              <a:extLst>
                <a:ext uri="{FF2B5EF4-FFF2-40B4-BE49-F238E27FC236}">
                  <a16:creationId xmlns:a16="http://schemas.microsoft.com/office/drawing/2014/main" id="{5364ABEA-3954-4910-92F8-4B5544FC195C}"/>
                </a:ext>
              </a:extLst>
            </p:cNvPr>
            <p:cNvSpPr txBox="1"/>
            <p:nvPr/>
          </p:nvSpPr>
          <p:spPr>
            <a:xfrm>
              <a:off x="13505536" y="5697604"/>
              <a:ext cx="225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25417" hangingPunct="0"/>
              <a:r>
                <a:rPr lang="es-CO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CLIENTES</a:t>
              </a:r>
              <a:endParaRPr lang="es-ES" b="1" kern="0" dirty="0">
                <a:solidFill>
                  <a:srgbClr val="262E3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Neue UltraLight"/>
              </a:endParaRPr>
            </a:p>
          </p:txBody>
        </p:sp>
        <p:sp>
          <p:nvSpPr>
            <p:cNvPr id="62" name="CuadroTexto 31">
              <a:extLst>
                <a:ext uri="{FF2B5EF4-FFF2-40B4-BE49-F238E27FC236}">
                  <a16:creationId xmlns:a16="http://schemas.microsoft.com/office/drawing/2014/main" id="{5364ABEA-3954-4910-92F8-4B5544FC195C}"/>
                </a:ext>
              </a:extLst>
            </p:cNvPr>
            <p:cNvSpPr txBox="1"/>
            <p:nvPr/>
          </p:nvSpPr>
          <p:spPr>
            <a:xfrm>
              <a:off x="17978275" y="5713580"/>
              <a:ext cx="225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25417" hangingPunct="0"/>
              <a:r>
                <a:rPr lang="es-CO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MERCADO</a:t>
              </a:r>
              <a:endParaRPr lang="es-ES" b="1" kern="0" dirty="0">
                <a:solidFill>
                  <a:srgbClr val="262E3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Neue UltraLight"/>
              </a:endParaRPr>
            </a:p>
          </p:txBody>
        </p:sp>
        <p:sp>
          <p:nvSpPr>
            <p:cNvPr id="63" name="Rectángulo redondeado 62"/>
            <p:cNvSpPr/>
            <p:nvPr/>
          </p:nvSpPr>
          <p:spPr>
            <a:xfrm>
              <a:off x="3758584" y="8325898"/>
              <a:ext cx="18706213" cy="1501360"/>
            </a:xfrm>
            <a:prstGeom prst="roundRect">
              <a:avLst/>
            </a:prstGeom>
            <a:noFill/>
            <a:ln w="50800">
              <a:solidFill>
                <a:srgbClr val="C3C5C4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5417" hangingPunct="0"/>
              <a:endParaRPr lang="es-CO" sz="5599" kern="0" dirty="0">
                <a:solidFill>
                  <a:srgbClr val="262E31"/>
                </a:solidFill>
                <a:latin typeface="Arial"/>
                <a:sym typeface="Helvetica Neue UltraLight"/>
              </a:endParaRPr>
            </a:p>
          </p:txBody>
        </p:sp>
        <p:sp>
          <p:nvSpPr>
            <p:cNvPr id="64" name="Rectángulo: esquinas redondeadas 18">
              <a:extLst>
                <a:ext uri="{FF2B5EF4-FFF2-40B4-BE49-F238E27FC236}">
                  <a16:creationId xmlns:a16="http://schemas.microsoft.com/office/drawing/2014/main" id="{27F33441-9373-4AF9-B516-DF09B9A1368C}"/>
                </a:ext>
              </a:extLst>
            </p:cNvPr>
            <p:cNvSpPr/>
            <p:nvPr/>
          </p:nvSpPr>
          <p:spPr>
            <a:xfrm>
              <a:off x="4936778" y="8559693"/>
              <a:ext cx="7387164" cy="1019845"/>
            </a:xfrm>
            <a:prstGeom prst="roundRect">
              <a:avLst/>
            </a:prstGeom>
            <a:solidFill>
              <a:srgbClr val="85BB3D"/>
            </a:solidFill>
            <a:ln w="9525" cap="flat" cmpd="sng" algn="ctr">
              <a:solidFill>
                <a:srgbClr val="85BB3D"/>
              </a:solidFill>
              <a:prstDash val="solid"/>
            </a:ln>
            <a:effectLst/>
          </p:spPr>
          <p:txBody>
            <a:bodyPr wrap="square" lIns="0" tIns="0" rIns="0" bIns="0" anchor="ctr" anchorCtr="0">
              <a:noAutofit/>
            </a:bodyPr>
            <a:lstStyle/>
            <a:p>
              <a:pPr algn="ctr" defTabSz="457154">
                <a:defRPr/>
              </a:pPr>
              <a:r>
                <a:rPr lang="es-CO" sz="250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Hacer eficientes los procesos críticos</a:t>
              </a:r>
            </a:p>
          </p:txBody>
        </p:sp>
        <p:sp>
          <p:nvSpPr>
            <p:cNvPr id="65" name="Rectángulo: esquinas redondeadas 18">
              <a:extLst>
                <a:ext uri="{FF2B5EF4-FFF2-40B4-BE49-F238E27FC236}">
                  <a16:creationId xmlns:a16="http://schemas.microsoft.com/office/drawing/2014/main" id="{8A7B704D-1E6A-4465-BB49-24C013DD343C}"/>
                </a:ext>
              </a:extLst>
            </p:cNvPr>
            <p:cNvSpPr/>
            <p:nvPr/>
          </p:nvSpPr>
          <p:spPr>
            <a:xfrm>
              <a:off x="14009796" y="8580015"/>
              <a:ext cx="7387164" cy="1019843"/>
            </a:xfrm>
            <a:prstGeom prst="roundRect">
              <a:avLst/>
            </a:prstGeom>
            <a:solidFill>
              <a:srgbClr val="85BB3D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wrap="square" lIns="0" tIns="0" rIns="0" bIns="0" anchor="ctr" anchorCtr="0">
              <a:noAutofit/>
            </a:bodyPr>
            <a:lstStyle/>
            <a:p>
              <a:pPr algn="ctr" defTabSz="457154">
                <a:defRPr/>
              </a:pPr>
              <a:r>
                <a:rPr lang="es-CO" sz="250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Asegurar la efectiva gestión de riesgos de la compañía</a:t>
              </a:r>
            </a:p>
          </p:txBody>
        </p:sp>
        <p:sp>
          <p:nvSpPr>
            <p:cNvPr id="66" name="CuadroTexto 31">
              <a:extLst>
                <a:ext uri="{FF2B5EF4-FFF2-40B4-BE49-F238E27FC236}">
                  <a16:creationId xmlns:a16="http://schemas.microsoft.com/office/drawing/2014/main" id="{5364ABEA-3954-4910-92F8-4B5544FC195C}"/>
                </a:ext>
              </a:extLst>
            </p:cNvPr>
            <p:cNvSpPr txBox="1"/>
            <p:nvPr/>
          </p:nvSpPr>
          <p:spPr>
            <a:xfrm>
              <a:off x="3911459" y="7991830"/>
              <a:ext cx="3789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25417" hangingPunct="0"/>
              <a:r>
                <a:rPr lang="es-CO" b="1" kern="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PROCESOS Y RIESGOS</a:t>
              </a:r>
              <a:endParaRPr lang="es-ES" b="1" kern="0" dirty="0">
                <a:solidFill>
                  <a:srgbClr val="262E3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Neue UltraLight"/>
              </a:endParaRPr>
            </a:p>
          </p:txBody>
        </p:sp>
        <p:sp>
          <p:nvSpPr>
            <p:cNvPr id="67" name="Rectángulo redondeado 66"/>
            <p:cNvSpPr/>
            <p:nvPr/>
          </p:nvSpPr>
          <p:spPr>
            <a:xfrm>
              <a:off x="3758584" y="10189293"/>
              <a:ext cx="18706213" cy="2231922"/>
            </a:xfrm>
            <a:prstGeom prst="roundRect">
              <a:avLst/>
            </a:prstGeom>
            <a:noFill/>
            <a:ln w="50800">
              <a:solidFill>
                <a:srgbClr val="C3C5C4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5417" hangingPunct="0"/>
              <a:endParaRPr lang="es-CO" sz="5599" kern="0" dirty="0">
                <a:solidFill>
                  <a:srgbClr val="262E31"/>
                </a:solidFill>
                <a:latin typeface="Arial"/>
                <a:sym typeface="Helvetica Neue UltraLight"/>
              </a:endParaRPr>
            </a:p>
          </p:txBody>
        </p:sp>
        <p:sp>
          <p:nvSpPr>
            <p:cNvPr id="68" name="Rectángulo: esquinas redondeadas 19">
              <a:extLst>
                <a:ext uri="{FF2B5EF4-FFF2-40B4-BE49-F238E27FC236}">
                  <a16:creationId xmlns:a16="http://schemas.microsoft.com/office/drawing/2014/main" id="{26A44256-14DF-4352-A6C6-D14C4BD0C0F0}"/>
                </a:ext>
              </a:extLst>
            </p:cNvPr>
            <p:cNvSpPr/>
            <p:nvPr/>
          </p:nvSpPr>
          <p:spPr>
            <a:xfrm>
              <a:off x="4364629" y="10625192"/>
              <a:ext cx="5867213" cy="1610323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anchor="ctr" anchorCtr="0">
              <a:noAutofit/>
            </a:bodyPr>
            <a:lstStyle/>
            <a:p>
              <a:pPr algn="ctr" defTabSz="457154">
                <a:defRPr/>
              </a:pPr>
              <a:r>
                <a:rPr lang="es-ES" sz="250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Transformación cultura</a:t>
              </a:r>
            </a:p>
          </p:txBody>
        </p:sp>
        <p:sp>
          <p:nvSpPr>
            <p:cNvPr id="69" name="Rectángulo: esquinas redondeadas 20">
              <a:extLst>
                <a:ext uri="{FF2B5EF4-FFF2-40B4-BE49-F238E27FC236}">
                  <a16:creationId xmlns:a16="http://schemas.microsoft.com/office/drawing/2014/main" id="{E286B743-8A8D-4BAE-B700-39F968312DFA}"/>
                </a:ext>
              </a:extLst>
            </p:cNvPr>
            <p:cNvSpPr/>
            <p:nvPr/>
          </p:nvSpPr>
          <p:spPr>
            <a:xfrm>
              <a:off x="10726409" y="10604861"/>
              <a:ext cx="5396606" cy="1610323"/>
            </a:xfrm>
            <a:prstGeom prst="roundRect">
              <a:avLst/>
            </a:prstGeom>
            <a:solidFill>
              <a:srgbClr val="85BB3D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anchor="ctr" anchorCtr="0">
              <a:noAutofit/>
            </a:bodyPr>
            <a:lstStyle/>
            <a:p>
              <a:pPr algn="ctr" defTabSz="457154">
                <a:defRPr/>
              </a:pPr>
              <a:r>
                <a:rPr lang="es-CO" sz="250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Lograr un mayor desarrollo tecnológico</a:t>
              </a:r>
            </a:p>
          </p:txBody>
        </p:sp>
        <p:sp>
          <p:nvSpPr>
            <p:cNvPr id="70" name="Rectángulo: esquinas redondeadas 20">
              <a:extLst>
                <a:ext uri="{FF2B5EF4-FFF2-40B4-BE49-F238E27FC236}">
                  <a16:creationId xmlns:a16="http://schemas.microsoft.com/office/drawing/2014/main" id="{E286B743-8A8D-4BAE-B700-39F968312DFA}"/>
                </a:ext>
              </a:extLst>
            </p:cNvPr>
            <p:cNvSpPr/>
            <p:nvPr/>
          </p:nvSpPr>
          <p:spPr>
            <a:xfrm>
              <a:off x="16595603" y="10559517"/>
              <a:ext cx="5396606" cy="1610323"/>
            </a:xfrm>
            <a:prstGeom prst="roundRect">
              <a:avLst/>
            </a:prstGeom>
            <a:solidFill>
              <a:srgbClr val="85BB3D"/>
            </a:solidFill>
            <a:ln w="9525" cap="flat" cmpd="sng" algn="ctr">
              <a:solidFill>
                <a:srgbClr val="85BB3D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anchor="ctr" anchorCtr="0">
              <a:noAutofit/>
            </a:bodyPr>
            <a:lstStyle/>
            <a:p>
              <a:pPr algn="ctr" defTabSz="457154">
                <a:defRPr/>
              </a:pPr>
              <a:r>
                <a:rPr lang="es-CO" sz="2500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Transformación Digital</a:t>
              </a:r>
            </a:p>
          </p:txBody>
        </p:sp>
        <p:sp>
          <p:nvSpPr>
            <p:cNvPr id="71" name="CuadroTexto 31">
              <a:extLst>
                <a:ext uri="{FF2B5EF4-FFF2-40B4-BE49-F238E27FC236}">
                  <a16:creationId xmlns:a16="http://schemas.microsoft.com/office/drawing/2014/main" id="{5364ABEA-3954-4910-92F8-4B5544FC195C}"/>
                </a:ext>
              </a:extLst>
            </p:cNvPr>
            <p:cNvSpPr txBox="1"/>
            <p:nvPr/>
          </p:nvSpPr>
          <p:spPr>
            <a:xfrm>
              <a:off x="4408451" y="10279717"/>
              <a:ext cx="67039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54"/>
              <a:r>
                <a:rPr lang="es-CO" b="1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TALENTO HUMANO Y CULTURA ORGANIZACIONAL</a:t>
              </a:r>
              <a:endParaRPr lang="es-ES" b="1" dirty="0">
                <a:solidFill>
                  <a:srgbClr val="262E3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Neue UltraLight"/>
              </a:endParaRPr>
            </a:p>
          </p:txBody>
        </p:sp>
        <p:sp>
          <p:nvSpPr>
            <p:cNvPr id="72" name="CuadroTexto 31">
              <a:extLst>
                <a:ext uri="{FF2B5EF4-FFF2-40B4-BE49-F238E27FC236}">
                  <a16:creationId xmlns:a16="http://schemas.microsoft.com/office/drawing/2014/main" id="{5364ABEA-3954-4910-92F8-4B5544FC195C}"/>
                </a:ext>
              </a:extLst>
            </p:cNvPr>
            <p:cNvSpPr txBox="1"/>
            <p:nvPr/>
          </p:nvSpPr>
          <p:spPr>
            <a:xfrm>
              <a:off x="11021871" y="10237000"/>
              <a:ext cx="45687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54"/>
              <a:r>
                <a:rPr lang="es-CO" b="1" dirty="0">
                  <a:solidFill>
                    <a:srgbClr val="262E3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 Neue UltraLight"/>
                </a:rPr>
                <a:t>INNOVACIÓN Y TECNOLOGÍA</a:t>
              </a:r>
              <a:endParaRPr lang="es-ES" b="1" dirty="0">
                <a:solidFill>
                  <a:srgbClr val="262E3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Neue UltraLight"/>
              </a:endParaRPr>
            </a:p>
          </p:txBody>
        </p:sp>
        <p:sp>
          <p:nvSpPr>
            <p:cNvPr id="73" name="Abrir corchete 72"/>
            <p:cNvSpPr/>
            <p:nvPr/>
          </p:nvSpPr>
          <p:spPr>
            <a:xfrm flipH="1">
              <a:off x="22430861" y="3118710"/>
              <a:ext cx="170121" cy="2147777"/>
            </a:xfrm>
            <a:prstGeom prst="leftBracket">
              <a:avLst/>
            </a:prstGeom>
            <a:ln w="57150">
              <a:solidFill>
                <a:srgbClr val="85BB3D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3" tIns="45716" rIns="91433" bIns="45716" numCol="1" spcCol="38100" rtlCol="0" anchor="t">
              <a:noAutofit/>
            </a:bodyPr>
            <a:lstStyle/>
            <a:p>
              <a:pPr defTabSz="914309" latinLnBrk="1" hangingPunct="0"/>
              <a:endParaRPr lang="es-CO" kern="0" dirty="0">
                <a:solidFill>
                  <a:srgbClr val="000000"/>
                </a:solidFill>
                <a:latin typeface="Arial"/>
                <a:sym typeface="Helvetica Neue UltraLight"/>
              </a:endParaRPr>
            </a:p>
          </p:txBody>
        </p:sp>
        <p:sp>
          <p:nvSpPr>
            <p:cNvPr id="74" name="Abrir corchete 73"/>
            <p:cNvSpPr/>
            <p:nvPr/>
          </p:nvSpPr>
          <p:spPr>
            <a:xfrm flipH="1">
              <a:off x="22464797" y="5628522"/>
              <a:ext cx="170121" cy="2147777"/>
            </a:xfrm>
            <a:prstGeom prst="leftBracket">
              <a:avLst/>
            </a:prstGeom>
            <a:ln w="57150">
              <a:solidFill>
                <a:srgbClr val="85BB3D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3" tIns="45716" rIns="91433" bIns="45716" numCol="1" spcCol="38100" rtlCol="0" anchor="t">
              <a:noAutofit/>
            </a:bodyPr>
            <a:lstStyle/>
            <a:p>
              <a:pPr defTabSz="914309" latinLnBrk="1" hangingPunct="0"/>
              <a:endParaRPr lang="es-CO" kern="0" dirty="0">
                <a:solidFill>
                  <a:srgbClr val="000000"/>
                </a:solidFill>
                <a:latin typeface="Arial"/>
                <a:sym typeface="Helvetica Neue UltraLight"/>
              </a:endParaRPr>
            </a:p>
          </p:txBody>
        </p:sp>
        <p:sp>
          <p:nvSpPr>
            <p:cNvPr id="75" name="Abrir corchete 74"/>
            <p:cNvSpPr/>
            <p:nvPr/>
          </p:nvSpPr>
          <p:spPr>
            <a:xfrm flipH="1">
              <a:off x="22483081" y="8158758"/>
              <a:ext cx="179900" cy="1821713"/>
            </a:xfrm>
            <a:prstGeom prst="leftBracket">
              <a:avLst/>
            </a:prstGeom>
            <a:ln w="57150">
              <a:solidFill>
                <a:srgbClr val="85BB3D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3" tIns="45716" rIns="91433" bIns="45716" numCol="1" spcCol="38100" rtlCol="0" anchor="t">
              <a:noAutofit/>
            </a:bodyPr>
            <a:lstStyle/>
            <a:p>
              <a:pPr defTabSz="914309" latinLnBrk="1" hangingPunct="0"/>
              <a:endParaRPr lang="es-CO" kern="0" dirty="0">
                <a:solidFill>
                  <a:srgbClr val="000000"/>
                </a:solidFill>
                <a:latin typeface="Arial"/>
                <a:sym typeface="Helvetica Neue UltraLight"/>
              </a:endParaRPr>
            </a:p>
          </p:txBody>
        </p:sp>
        <p:sp>
          <p:nvSpPr>
            <p:cNvPr id="76" name="Abrir corchete 75"/>
            <p:cNvSpPr/>
            <p:nvPr/>
          </p:nvSpPr>
          <p:spPr>
            <a:xfrm flipH="1">
              <a:off x="22487970" y="10189293"/>
              <a:ext cx="170121" cy="2147777"/>
            </a:xfrm>
            <a:prstGeom prst="leftBracket">
              <a:avLst/>
            </a:prstGeom>
            <a:ln w="57150">
              <a:solidFill>
                <a:srgbClr val="85BB3D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3" tIns="45716" rIns="91433" bIns="45716" numCol="1" spcCol="38100" rtlCol="0" anchor="t">
              <a:noAutofit/>
            </a:bodyPr>
            <a:lstStyle/>
            <a:p>
              <a:pPr defTabSz="914309" latinLnBrk="1" hangingPunct="0"/>
              <a:endParaRPr lang="es-CO" kern="0" dirty="0">
                <a:solidFill>
                  <a:srgbClr val="000000"/>
                </a:solidFill>
                <a:latin typeface="Arial"/>
                <a:sym typeface="Helvetica Neue UltraLight"/>
              </a:endParaRPr>
            </a:p>
          </p:txBody>
        </p:sp>
        <p:cxnSp>
          <p:nvCxnSpPr>
            <p:cNvPr id="77" name="Conector curvado 76"/>
            <p:cNvCxnSpPr>
              <a:stCxn id="49" idx="3"/>
              <a:endCxn id="48" idx="1"/>
            </p:cNvCxnSpPr>
            <p:nvPr/>
          </p:nvCxnSpPr>
          <p:spPr>
            <a:xfrm flipV="1">
              <a:off x="9389026" y="3365982"/>
              <a:ext cx="1387848" cy="829038"/>
            </a:xfrm>
            <a:prstGeom prst="curvedConnector3">
              <a:avLst/>
            </a:prstGeom>
            <a:ln w="57150">
              <a:solidFill>
                <a:srgbClr val="85BB3D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curvado 77"/>
            <p:cNvCxnSpPr>
              <a:stCxn id="50" idx="1"/>
              <a:endCxn id="48" idx="3"/>
            </p:cNvCxnSpPr>
            <p:nvPr/>
          </p:nvCxnSpPr>
          <p:spPr>
            <a:xfrm rot="10800000">
              <a:off x="15446510" y="3365982"/>
              <a:ext cx="1344131" cy="773058"/>
            </a:xfrm>
            <a:prstGeom prst="curvedConnector3">
              <a:avLst/>
            </a:prstGeom>
            <a:ln w="57150">
              <a:solidFill>
                <a:srgbClr val="85BB3D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Flecha curvada hacia la derecha 78"/>
            <p:cNvSpPr/>
            <p:nvPr/>
          </p:nvSpPr>
          <p:spPr>
            <a:xfrm rot="10800000">
              <a:off x="22639245" y="3858512"/>
              <a:ext cx="655376" cy="2411540"/>
            </a:xfrm>
            <a:prstGeom prst="curvedRightArrow">
              <a:avLst>
                <a:gd name="adj1" fmla="val 30781"/>
                <a:gd name="adj2" fmla="val 84342"/>
                <a:gd name="adj3" fmla="val 19835"/>
              </a:avLst>
            </a:prstGeom>
            <a:solidFill>
              <a:srgbClr val="85BB3D"/>
            </a:solidFill>
            <a:ln>
              <a:solidFill>
                <a:srgbClr val="85BB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5417" hangingPunct="0"/>
              <a:endParaRPr lang="es-CO" sz="5599" kern="0" dirty="0">
                <a:solidFill>
                  <a:srgbClr val="262E31"/>
                </a:solidFill>
                <a:latin typeface="Arial"/>
                <a:sym typeface="Helvetica Neue UltraLight"/>
              </a:endParaRPr>
            </a:p>
          </p:txBody>
        </p:sp>
        <p:sp>
          <p:nvSpPr>
            <p:cNvPr id="80" name="Flecha curvada hacia la derecha 79"/>
            <p:cNvSpPr/>
            <p:nvPr/>
          </p:nvSpPr>
          <p:spPr>
            <a:xfrm rot="10800000">
              <a:off x="22664645" y="6525512"/>
              <a:ext cx="655376" cy="2411540"/>
            </a:xfrm>
            <a:prstGeom prst="curvedRightArrow">
              <a:avLst>
                <a:gd name="adj1" fmla="val 30781"/>
                <a:gd name="adj2" fmla="val 84342"/>
                <a:gd name="adj3" fmla="val 19835"/>
              </a:avLst>
            </a:prstGeom>
            <a:solidFill>
              <a:srgbClr val="85BB3D"/>
            </a:solidFill>
            <a:ln>
              <a:solidFill>
                <a:srgbClr val="85BB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5417" hangingPunct="0"/>
              <a:endParaRPr lang="es-CO" sz="5599" kern="0" dirty="0">
                <a:solidFill>
                  <a:srgbClr val="262E31"/>
                </a:solidFill>
                <a:latin typeface="Arial"/>
                <a:sym typeface="Helvetica Neue UltraLight"/>
              </a:endParaRPr>
            </a:p>
          </p:txBody>
        </p:sp>
        <p:sp>
          <p:nvSpPr>
            <p:cNvPr id="81" name="Flecha curvada hacia la derecha 80"/>
            <p:cNvSpPr/>
            <p:nvPr/>
          </p:nvSpPr>
          <p:spPr>
            <a:xfrm rot="10800000">
              <a:off x="22690045" y="9065512"/>
              <a:ext cx="655376" cy="2411540"/>
            </a:xfrm>
            <a:prstGeom prst="curvedRightArrow">
              <a:avLst>
                <a:gd name="adj1" fmla="val 30781"/>
                <a:gd name="adj2" fmla="val 84342"/>
                <a:gd name="adj3" fmla="val 19835"/>
              </a:avLst>
            </a:prstGeom>
            <a:solidFill>
              <a:srgbClr val="85BB3D"/>
            </a:solidFill>
            <a:ln>
              <a:solidFill>
                <a:srgbClr val="85BB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5417" hangingPunct="0"/>
              <a:endParaRPr lang="es-CO" sz="5599" kern="0" dirty="0">
                <a:solidFill>
                  <a:srgbClr val="262E31"/>
                </a:solidFill>
                <a:latin typeface="Arial"/>
                <a:sym typeface="Helvetica Neue UltraLight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10603771" y="2625668"/>
            <a:ext cx="682374" cy="468766"/>
            <a:chOff x="11453672" y="4275240"/>
            <a:chExt cx="682418" cy="1469361"/>
          </a:xfrm>
        </p:grpSpPr>
        <p:sp>
          <p:nvSpPr>
            <p:cNvPr id="38" name="Elipse 37"/>
            <p:cNvSpPr/>
            <p:nvPr/>
          </p:nvSpPr>
          <p:spPr>
            <a:xfrm>
              <a:off x="11453672" y="4275240"/>
              <a:ext cx="682418" cy="1469361"/>
            </a:xfrm>
            <a:prstGeom prst="ellipse">
              <a:avLst/>
            </a:prstGeom>
            <a:solidFill>
              <a:schemeClr val="bg1"/>
            </a:solidFill>
            <a:ln w="12700" cap="flat">
              <a:solidFill>
                <a:schemeClr val="bg1">
                  <a:lumMod val="7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797" tIns="50797" rIns="50797" bIns="50797" numCol="1" spcCol="38100" rtlCol="0" anchor="ctr">
              <a:spAutoFit/>
            </a:bodyPr>
            <a:lstStyle/>
            <a:p>
              <a:pPr algn="ctr" defTabSz="584142" hangingPunct="0"/>
              <a:endParaRPr lang="es-CO" sz="4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 Neue UltraLight"/>
                <a:ea typeface="Helvetica Neue UltraLight"/>
                <a:cs typeface="Helvetica Neue UltraLight"/>
                <a:sym typeface="Helvetica Neue UltraLight"/>
              </a:endParaRPr>
            </a:p>
          </p:txBody>
        </p:sp>
        <p:sp>
          <p:nvSpPr>
            <p:cNvPr id="39" name="Flecha arriba 38"/>
            <p:cNvSpPr/>
            <p:nvPr/>
          </p:nvSpPr>
          <p:spPr>
            <a:xfrm>
              <a:off x="11539922" y="4368163"/>
              <a:ext cx="494567" cy="1216721"/>
            </a:xfrm>
            <a:prstGeom prst="upArrow">
              <a:avLst/>
            </a:prstGeom>
            <a:solidFill>
              <a:srgbClr val="85BB3D"/>
            </a:solidFill>
            <a:ln w="12700" cap="flat">
              <a:solidFill>
                <a:schemeClr val="bg1">
                  <a:lumMod val="7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797" tIns="50797" rIns="50797" bIns="50797" numCol="1" spcCol="38100" rtlCol="0" anchor="ctr">
              <a:spAutoFit/>
            </a:bodyPr>
            <a:lstStyle/>
            <a:p>
              <a:pPr algn="ctr" defTabSz="584142" hangingPunct="0"/>
              <a:endParaRPr lang="es-CO" sz="4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 Neue UltraLight"/>
                <a:ea typeface="Helvetica Neue UltraLight"/>
                <a:cs typeface="Helvetica Neue UltraLight"/>
                <a:sym typeface="Helvetica Neue UltraLight"/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16578402" y="3385685"/>
            <a:ext cx="682374" cy="468766"/>
            <a:chOff x="11453672" y="4275240"/>
            <a:chExt cx="682418" cy="1469361"/>
          </a:xfrm>
        </p:grpSpPr>
        <p:sp>
          <p:nvSpPr>
            <p:cNvPr id="36" name="Elipse 35"/>
            <p:cNvSpPr/>
            <p:nvPr/>
          </p:nvSpPr>
          <p:spPr>
            <a:xfrm>
              <a:off x="11453672" y="4275240"/>
              <a:ext cx="682418" cy="1469361"/>
            </a:xfrm>
            <a:prstGeom prst="ellipse">
              <a:avLst/>
            </a:prstGeom>
            <a:solidFill>
              <a:schemeClr val="bg1"/>
            </a:solidFill>
            <a:ln w="12700" cap="flat">
              <a:solidFill>
                <a:schemeClr val="bg1">
                  <a:lumMod val="7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797" tIns="50797" rIns="50797" bIns="50797" numCol="1" spcCol="38100" rtlCol="0" anchor="ctr">
              <a:spAutoFit/>
            </a:bodyPr>
            <a:lstStyle/>
            <a:p>
              <a:pPr algn="ctr" defTabSz="584142" hangingPunct="0"/>
              <a:endParaRPr lang="es-CO" sz="4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 Neue UltraLight"/>
                <a:ea typeface="Helvetica Neue UltraLight"/>
                <a:cs typeface="Helvetica Neue UltraLight"/>
                <a:sym typeface="Helvetica Neue UltraLight"/>
              </a:endParaRPr>
            </a:p>
          </p:txBody>
        </p:sp>
        <p:sp>
          <p:nvSpPr>
            <p:cNvPr id="37" name="Flecha arriba 36"/>
            <p:cNvSpPr/>
            <p:nvPr/>
          </p:nvSpPr>
          <p:spPr>
            <a:xfrm>
              <a:off x="11539922" y="4368163"/>
              <a:ext cx="494567" cy="1216721"/>
            </a:xfrm>
            <a:prstGeom prst="upArrow">
              <a:avLst/>
            </a:prstGeom>
            <a:solidFill>
              <a:srgbClr val="85BB3D"/>
            </a:solidFill>
            <a:ln w="12700" cap="flat">
              <a:solidFill>
                <a:schemeClr val="bg1">
                  <a:lumMod val="7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797" tIns="50797" rIns="50797" bIns="50797" numCol="1" spcCol="38100" rtlCol="0" anchor="ctr">
              <a:spAutoFit/>
            </a:bodyPr>
            <a:lstStyle/>
            <a:p>
              <a:pPr algn="ctr" defTabSz="584142" hangingPunct="0"/>
              <a:endParaRPr lang="es-CO" sz="4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 Neue UltraLight"/>
                <a:ea typeface="Helvetica Neue UltraLight"/>
                <a:cs typeface="Helvetica Neue UltraLight"/>
                <a:sym typeface="Helvetica Neue UltraLight"/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13853537" y="8490345"/>
            <a:ext cx="682374" cy="468766"/>
            <a:chOff x="11453672" y="4275240"/>
            <a:chExt cx="682418" cy="1469361"/>
          </a:xfrm>
        </p:grpSpPr>
        <p:sp>
          <p:nvSpPr>
            <p:cNvPr id="34" name="Elipse 33"/>
            <p:cNvSpPr/>
            <p:nvPr/>
          </p:nvSpPr>
          <p:spPr>
            <a:xfrm>
              <a:off x="11453672" y="4275240"/>
              <a:ext cx="682418" cy="1469361"/>
            </a:xfrm>
            <a:prstGeom prst="ellipse">
              <a:avLst/>
            </a:prstGeom>
            <a:solidFill>
              <a:schemeClr val="bg1"/>
            </a:solidFill>
            <a:ln w="12700" cap="flat">
              <a:solidFill>
                <a:schemeClr val="bg1">
                  <a:lumMod val="7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797" tIns="50797" rIns="50797" bIns="50797" numCol="1" spcCol="38100" rtlCol="0" anchor="ctr">
              <a:spAutoFit/>
            </a:bodyPr>
            <a:lstStyle/>
            <a:p>
              <a:pPr algn="ctr" defTabSz="584142" hangingPunct="0"/>
              <a:endParaRPr lang="es-CO" sz="4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 Neue UltraLight"/>
                <a:ea typeface="Helvetica Neue UltraLight"/>
                <a:cs typeface="Helvetica Neue UltraLight"/>
                <a:sym typeface="Helvetica Neue UltraLight"/>
              </a:endParaRPr>
            </a:p>
          </p:txBody>
        </p:sp>
        <p:sp>
          <p:nvSpPr>
            <p:cNvPr id="35" name="Flecha arriba 34"/>
            <p:cNvSpPr/>
            <p:nvPr/>
          </p:nvSpPr>
          <p:spPr>
            <a:xfrm>
              <a:off x="11539922" y="4368163"/>
              <a:ext cx="494567" cy="1216721"/>
            </a:xfrm>
            <a:prstGeom prst="upArrow">
              <a:avLst/>
            </a:prstGeom>
            <a:solidFill>
              <a:srgbClr val="85BB3D"/>
            </a:solidFill>
            <a:ln w="12700" cap="flat">
              <a:solidFill>
                <a:schemeClr val="bg1">
                  <a:lumMod val="7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797" tIns="50797" rIns="50797" bIns="50797" numCol="1" spcCol="38100" rtlCol="0" anchor="ctr">
              <a:spAutoFit/>
            </a:bodyPr>
            <a:lstStyle/>
            <a:p>
              <a:pPr algn="ctr" defTabSz="584142" hangingPunct="0"/>
              <a:endParaRPr lang="es-CO" sz="4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 Neue UltraLight"/>
                <a:ea typeface="Helvetica Neue UltraLight"/>
                <a:cs typeface="Helvetica Neue UltraLight"/>
                <a:sym typeface="Helvetica Neue UltraLight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4716759" y="8456695"/>
            <a:ext cx="682374" cy="468766"/>
            <a:chOff x="11453672" y="4275240"/>
            <a:chExt cx="682418" cy="1469361"/>
          </a:xfrm>
        </p:grpSpPr>
        <p:sp>
          <p:nvSpPr>
            <p:cNvPr id="32" name="Elipse 31"/>
            <p:cNvSpPr/>
            <p:nvPr/>
          </p:nvSpPr>
          <p:spPr>
            <a:xfrm>
              <a:off x="11453672" y="4275240"/>
              <a:ext cx="682418" cy="1469361"/>
            </a:xfrm>
            <a:prstGeom prst="ellipse">
              <a:avLst/>
            </a:prstGeom>
            <a:solidFill>
              <a:schemeClr val="bg1"/>
            </a:solidFill>
            <a:ln w="12700" cap="flat">
              <a:solidFill>
                <a:schemeClr val="bg1">
                  <a:lumMod val="7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797" tIns="50797" rIns="50797" bIns="50797" numCol="1" spcCol="38100" rtlCol="0" anchor="ctr">
              <a:spAutoFit/>
            </a:bodyPr>
            <a:lstStyle/>
            <a:p>
              <a:pPr algn="ctr" defTabSz="584142" hangingPunct="0"/>
              <a:endParaRPr lang="es-CO" sz="4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 Neue UltraLight"/>
                <a:ea typeface="Helvetica Neue UltraLight"/>
                <a:cs typeface="Helvetica Neue UltraLight"/>
                <a:sym typeface="Helvetica Neue UltraLight"/>
              </a:endParaRPr>
            </a:p>
          </p:txBody>
        </p:sp>
        <p:sp>
          <p:nvSpPr>
            <p:cNvPr id="33" name="Flecha arriba 32"/>
            <p:cNvSpPr/>
            <p:nvPr/>
          </p:nvSpPr>
          <p:spPr>
            <a:xfrm>
              <a:off x="11539922" y="4368163"/>
              <a:ext cx="494567" cy="1216721"/>
            </a:xfrm>
            <a:prstGeom prst="upArrow">
              <a:avLst/>
            </a:prstGeom>
            <a:solidFill>
              <a:srgbClr val="85BB3D"/>
            </a:solidFill>
            <a:ln w="12700" cap="flat">
              <a:solidFill>
                <a:schemeClr val="bg1">
                  <a:lumMod val="7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797" tIns="50797" rIns="50797" bIns="50797" numCol="1" spcCol="38100" rtlCol="0" anchor="ctr">
              <a:spAutoFit/>
            </a:bodyPr>
            <a:lstStyle/>
            <a:p>
              <a:pPr algn="ctr" defTabSz="584142" hangingPunct="0"/>
              <a:endParaRPr lang="es-CO" sz="4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 Neue UltraLight"/>
                <a:ea typeface="Helvetica Neue UltraLight"/>
                <a:cs typeface="Helvetica Neue UltraLight"/>
                <a:sym typeface="Helvetica Neue UltraLight"/>
              </a:endParaRPr>
            </a:p>
          </p:txBody>
        </p:sp>
      </p:grpSp>
      <p:sp>
        <p:nvSpPr>
          <p:cNvPr id="30" name="CuadroTexto 29"/>
          <p:cNvSpPr txBox="1"/>
          <p:nvPr/>
        </p:nvSpPr>
        <p:spPr>
          <a:xfrm>
            <a:off x="3521154" y="1335469"/>
            <a:ext cx="4602378" cy="656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100" rtlCol="0" anchor="t">
            <a:spAutoFit/>
          </a:bodyPr>
          <a:lstStyle/>
          <a:p>
            <a:pPr defTabSz="825417" hangingPunct="0"/>
            <a:r>
              <a:rPr lang="es-CO" sz="3600" kern="0" dirty="0">
                <a:solidFill>
                  <a:srgbClr val="000000"/>
                </a:solidFill>
                <a:latin typeface="Helvetica Neue UltraLight"/>
                <a:sym typeface="Helvetica Neue UltraLight"/>
              </a:rPr>
              <a:t>A diciembre </a:t>
            </a:r>
            <a:r>
              <a:rPr lang="es-CO" sz="3600" kern="0" dirty="0">
                <a:solidFill>
                  <a:srgbClr val="000000"/>
                </a:solidFill>
                <a:latin typeface="Helvetica Neue UltraLight"/>
                <a:ea typeface="Helvetica Neue UltraLight"/>
                <a:cs typeface="Helvetica Neue UltraLight"/>
                <a:sym typeface="Helvetica Neue UltraLight"/>
              </a:rPr>
              <a:t>2019</a:t>
            </a:r>
          </a:p>
        </p:txBody>
      </p:sp>
      <p:sp>
        <p:nvSpPr>
          <p:cNvPr id="82" name="Your…">
            <a:extLst>
              <a:ext uri="{FF2B5EF4-FFF2-40B4-BE49-F238E27FC236}">
                <a16:creationId xmlns:a16="http://schemas.microsoft.com/office/drawing/2014/main" id="{23269EC4-0440-4672-BC10-8E3F08F37D3F}"/>
              </a:ext>
            </a:extLst>
          </p:cNvPr>
          <p:cNvSpPr/>
          <p:nvPr/>
        </p:nvSpPr>
        <p:spPr>
          <a:xfrm>
            <a:off x="2213603" y="662570"/>
            <a:ext cx="20130876" cy="88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defTabSz="1155600" hangingPunct="0">
              <a:lnSpc>
                <a:spcPct val="80000"/>
              </a:lnSpc>
              <a:defRPr sz="7200">
                <a:solidFill>
                  <a:srgbClr val="323C4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7199" b="1" kern="0" dirty="0">
                <a:solidFill>
                  <a:srgbClr val="00CC00"/>
                </a:solidFill>
                <a:latin typeface="Helvetica" panose="020B0604020202020204" pitchFamily="34" charset="0"/>
                <a:ea typeface="Montserrat"/>
                <a:cs typeface="Helvetica" panose="020B0604020202020204" pitchFamily="34" charset="0"/>
                <a:sym typeface="Helvetica"/>
              </a:rPr>
              <a:t>Mapa</a:t>
            </a:r>
            <a:r>
              <a:rPr lang="es-ES" sz="7199" kern="0" dirty="0">
                <a:solidFill>
                  <a:srgbClr val="00CC00"/>
                </a:solidFill>
                <a:latin typeface="Helvetica" panose="020B0604020202020204" pitchFamily="34" charset="0"/>
                <a:ea typeface="Montserrat"/>
                <a:cs typeface="Helvetica" panose="020B0604020202020204" pitchFamily="34" charset="0"/>
                <a:sym typeface="Helvetica"/>
              </a:rPr>
              <a:t> </a:t>
            </a:r>
            <a:r>
              <a:rPr lang="es-ES" sz="7199" kern="0" dirty="0">
                <a:solidFill>
                  <a:srgbClr val="262E31"/>
                </a:solidFill>
                <a:latin typeface="Helvetica" panose="020B0604020202020204" pitchFamily="34" charset="0"/>
                <a:ea typeface="Montserrat"/>
                <a:cs typeface="Helvetica" panose="020B0604020202020204" pitchFamily="34" charset="0"/>
                <a:sym typeface="Helvetica"/>
              </a:rPr>
              <a:t>Estratégico Corporativo 2019 – 2021</a:t>
            </a:r>
            <a:endParaRPr sz="7199" kern="0" dirty="0">
              <a:solidFill>
                <a:srgbClr val="262E31"/>
              </a:solidFill>
              <a:latin typeface="Helvetica" panose="020B0604020202020204" pitchFamily="34" charset="0"/>
              <a:ea typeface="Montserrat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87" name="Rectángulo 86"/>
          <p:cNvSpPr/>
          <p:nvPr/>
        </p:nvSpPr>
        <p:spPr>
          <a:xfrm>
            <a:off x="0" y="2340408"/>
            <a:ext cx="24384000" cy="7668000"/>
          </a:xfrm>
          <a:prstGeom prst="rect">
            <a:avLst/>
          </a:prstGeom>
          <a:solidFill>
            <a:schemeClr val="bg1">
              <a:lumMod val="95000"/>
              <a:alpha val="91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Helvetica Neue UltraLight"/>
              <a:ea typeface="Helvetica Neue UltraLight"/>
              <a:cs typeface="Helvetica Neue UltraLight"/>
              <a:sym typeface="Helvetica Neue UltraLigh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945" y="6191340"/>
            <a:ext cx="9123501" cy="213644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4095" y="3928028"/>
            <a:ext cx="9114017" cy="1960933"/>
          </a:xfrm>
          <a:prstGeom prst="rect">
            <a:avLst/>
          </a:prstGeom>
        </p:spPr>
      </p:pic>
      <p:cxnSp>
        <p:nvCxnSpPr>
          <p:cNvPr id="88" name="8 Conector recto de flecha"/>
          <p:cNvCxnSpPr>
            <a:stCxn id="72" idx="0"/>
            <a:endCxn id="2" idx="2"/>
          </p:cNvCxnSpPr>
          <p:nvPr/>
        </p:nvCxnSpPr>
        <p:spPr>
          <a:xfrm flipH="1" flipV="1">
            <a:off x="13299696" y="8327784"/>
            <a:ext cx="5686" cy="1908995"/>
          </a:xfrm>
          <a:prstGeom prst="straightConnector1">
            <a:avLst/>
          </a:prstGeom>
          <a:ln w="127000" cap="rnd">
            <a:solidFill>
              <a:srgbClr val="62BD1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8 Conector recto de flecha"/>
          <p:cNvCxnSpPr>
            <a:endCxn id="6" idx="2"/>
          </p:cNvCxnSpPr>
          <p:nvPr/>
        </p:nvCxnSpPr>
        <p:spPr>
          <a:xfrm flipH="1" flipV="1">
            <a:off x="19101104" y="5888961"/>
            <a:ext cx="13392" cy="4347818"/>
          </a:xfrm>
          <a:prstGeom prst="straightConnector1">
            <a:avLst/>
          </a:prstGeom>
          <a:ln w="127000" cap="rnd">
            <a:solidFill>
              <a:srgbClr val="62BD1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0" name="Imagen 89">
            <a:hlinkClick r:id="rId4" action="ppaction://hlinksldjump"/>
            <a:extLst>
              <a:ext uri="{FF2B5EF4-FFF2-40B4-BE49-F238E27FC236}">
                <a16:creationId xmlns:a16="http://schemas.microsoft.com/office/drawing/2014/main" id="{E560B4C5-BD54-4C9B-A5D9-535B44859A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16309" y="412103"/>
            <a:ext cx="928114" cy="864000"/>
          </a:xfrm>
          <a:prstGeom prst="rect">
            <a:avLst/>
          </a:prstGeom>
        </p:spPr>
      </p:pic>
      <p:sp>
        <p:nvSpPr>
          <p:cNvPr id="83" name="Rectángulo redondeado 82"/>
          <p:cNvSpPr/>
          <p:nvPr/>
        </p:nvSpPr>
        <p:spPr>
          <a:xfrm>
            <a:off x="2139538" y="10153191"/>
            <a:ext cx="1021630" cy="522095"/>
          </a:xfrm>
          <a:prstGeom prst="roundRect">
            <a:avLst/>
          </a:prstGeom>
          <a:solidFill>
            <a:schemeClr val="tx1">
              <a:lumMod val="90000"/>
              <a:lumOff val="10000"/>
              <a:alpha val="14000"/>
            </a:schemeClr>
          </a:solidFill>
          <a:ln w="12700" cap="flat">
            <a:solidFill>
              <a:schemeClr val="bg1">
                <a:lumMod val="95000"/>
              </a:schemeClr>
            </a:solidFill>
            <a:prstDash val="dash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100" rtlCol="0" anchor="ctr">
            <a:spAutoFit/>
          </a:bodyPr>
          <a:lstStyle/>
          <a:p>
            <a:pPr algn="ctr" defTabSz="584142" hangingPunct="0"/>
            <a:r>
              <a:rPr lang="es-CO" sz="2400" b="1" kern="0" dirty="0">
                <a:solidFill>
                  <a:srgbClr val="204D38"/>
                </a:solidFill>
                <a:latin typeface="Helvetica Neue UltraLight"/>
                <a:ea typeface="Helvetica Neue UltraLight"/>
                <a:cs typeface="Helvetica Neue UltraLight"/>
                <a:sym typeface="Helvetica Neue UltraLight"/>
              </a:rPr>
              <a:t>108%</a:t>
            </a:r>
          </a:p>
        </p:txBody>
      </p:sp>
      <p:sp>
        <p:nvSpPr>
          <p:cNvPr id="84" name="Rectángulo redondeado 83"/>
          <p:cNvSpPr/>
          <p:nvPr/>
        </p:nvSpPr>
        <p:spPr>
          <a:xfrm>
            <a:off x="14439555" y="10211104"/>
            <a:ext cx="755027" cy="385896"/>
          </a:xfrm>
          <a:prstGeom prst="roundRect">
            <a:avLst/>
          </a:prstGeom>
          <a:solidFill>
            <a:schemeClr val="tx1">
              <a:lumMod val="90000"/>
              <a:lumOff val="10000"/>
              <a:alpha val="14000"/>
            </a:schemeClr>
          </a:solidFill>
          <a:ln w="12700" cap="flat">
            <a:solidFill>
              <a:schemeClr val="bg1">
                <a:lumMod val="95000"/>
              </a:schemeClr>
            </a:solidFill>
            <a:prstDash val="dash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100" rtlCol="0" anchor="ctr">
            <a:spAutoFit/>
          </a:bodyPr>
          <a:lstStyle/>
          <a:p>
            <a:pPr algn="ctr" defTabSz="584142" hangingPunct="0"/>
            <a:r>
              <a:rPr lang="es-CO" sz="1600" b="1" kern="0" dirty="0">
                <a:solidFill>
                  <a:srgbClr val="204D38"/>
                </a:solidFill>
                <a:latin typeface="Helvetica Neue UltraLight"/>
                <a:sym typeface="Helvetica Neue UltraLight"/>
              </a:rPr>
              <a:t>111%</a:t>
            </a:r>
          </a:p>
        </p:txBody>
      </p:sp>
      <p:sp>
        <p:nvSpPr>
          <p:cNvPr id="85" name="Rectángulo redondeado 84"/>
          <p:cNvSpPr/>
          <p:nvPr/>
        </p:nvSpPr>
        <p:spPr>
          <a:xfrm>
            <a:off x="17011974" y="10180239"/>
            <a:ext cx="755027" cy="385896"/>
          </a:xfrm>
          <a:prstGeom prst="roundRect">
            <a:avLst/>
          </a:prstGeom>
          <a:solidFill>
            <a:schemeClr val="tx1">
              <a:lumMod val="90000"/>
              <a:lumOff val="10000"/>
              <a:alpha val="14000"/>
            </a:schemeClr>
          </a:solidFill>
          <a:ln w="12700" cap="flat">
            <a:solidFill>
              <a:schemeClr val="bg1">
                <a:lumMod val="95000"/>
              </a:schemeClr>
            </a:solidFill>
            <a:prstDash val="dash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100" rtlCol="0" anchor="ctr">
            <a:spAutoFit/>
          </a:bodyPr>
          <a:lstStyle/>
          <a:p>
            <a:pPr algn="ctr" defTabSz="584142" hangingPunct="0"/>
            <a:r>
              <a:rPr lang="es-CO" sz="1600" b="1" kern="0" dirty="0">
                <a:solidFill>
                  <a:srgbClr val="204D38"/>
                </a:solidFill>
                <a:latin typeface="Helvetica Neue UltraLight"/>
                <a:sym typeface="Helvetica Neue UltraLight"/>
              </a:rPr>
              <a:t>106%</a:t>
            </a:r>
          </a:p>
        </p:txBody>
      </p:sp>
    </p:spTree>
    <p:extLst>
      <p:ext uri="{BB962C8B-B14F-4D97-AF65-F5344CB8AC3E}">
        <p14:creationId xmlns:p14="http://schemas.microsoft.com/office/powerpoint/2010/main" val="187542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1907</TotalTime>
  <Words>685</Words>
  <Application>Microsoft Office PowerPoint</Application>
  <PresentationFormat>Personalizado</PresentationFormat>
  <Paragraphs>199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Helvetica</vt:lpstr>
      <vt:lpstr>Helvetica Neue UltraLight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william ricardo neira buitrago</dc:creator>
  <cp:lastModifiedBy>MARIA LUCIA LLERAS ECHEVERRI</cp:lastModifiedBy>
  <cp:revision>216</cp:revision>
  <dcterms:created xsi:type="dcterms:W3CDTF">2019-04-16T14:21:31Z</dcterms:created>
  <dcterms:modified xsi:type="dcterms:W3CDTF">2020-11-06T02:27:00Z</dcterms:modified>
</cp:coreProperties>
</file>