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65" r:id="rId5"/>
    <p:sldId id="633" r:id="rId6"/>
    <p:sldId id="634" r:id="rId7"/>
    <p:sldId id="635" r:id="rId8"/>
    <p:sldId id="636" r:id="rId9"/>
    <p:sldId id="637" r:id="rId10"/>
    <p:sldId id="263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C4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37"/>
    <p:restoredTop sz="94696"/>
  </p:normalViewPr>
  <p:slideViewPr>
    <p:cSldViewPr snapToGrid="0" snapToObjects="1">
      <p:cViewPr varScale="1">
        <p:scale>
          <a:sx n="22" d="100"/>
          <a:sy n="22" d="100"/>
        </p:scale>
        <p:origin x="12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52" d="100"/>
          <a:sy n="52" d="100"/>
        </p:scale>
        <p:origin x="28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BCFE4D3-01FD-4FC0-A198-13179A05CB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869CA6B-5E1A-4763-B321-158C9CCE71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77415-0372-4F35-90EF-3353E582B4F6}" type="datetimeFigureOut">
              <a:rPr lang="es-CO" smtClean="0"/>
              <a:t>05/11/2020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DEC96D-4A58-44A6-A359-081A0BE33A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9D9237-A756-4411-89A9-E11B6B3D1FB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F4D49-C18F-4C07-8301-484725ADDB2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8260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revisora_marzo_digital_plantillasPPT-02.png" descr="previsora_marzo_digital_plantillasPPT-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" y="0"/>
            <a:ext cx="2437317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49461" y="12930187"/>
            <a:ext cx="510828" cy="4857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 cop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revisora_marzo_digital_plantillasPPT-03.png" descr="previsora_marzo_digital_plantillasPPT-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5" y="0"/>
            <a:ext cx="2437317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revisora_marzo_digital_plantillasPPT-05.png" descr="previsora_marzo_digital_plantillasPPT-05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9" y="0"/>
            <a:ext cx="24379262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4833937" y="7090171"/>
            <a:ext cx="14716126" cy="1589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2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ransition spd="med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228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457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685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9144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11430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1371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600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828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NTILLA PARA…">
            <a:extLst>
              <a:ext uri="{FF2B5EF4-FFF2-40B4-BE49-F238E27FC236}">
                <a16:creationId xmlns:a16="http://schemas.microsoft.com/office/drawing/2014/main" id="{338EB3A7-DD62-0243-A6A6-AFC7401A21CD}"/>
              </a:ext>
            </a:extLst>
          </p:cNvPr>
          <p:cNvSpPr txBox="1"/>
          <p:nvPr/>
        </p:nvSpPr>
        <p:spPr>
          <a:xfrm>
            <a:off x="2284600" y="4958280"/>
            <a:ext cx="15851000" cy="2914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 algn="l">
              <a:defRPr sz="76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ES" sz="9000" dirty="0">
                <a:solidFill>
                  <a:schemeClr val="bg1"/>
                </a:solidFill>
              </a:rPr>
              <a:t>RESULTADOS</a:t>
            </a:r>
          </a:p>
          <a:p>
            <a:pPr algn="l">
              <a:defRPr sz="76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ES" sz="9000" dirty="0">
                <a:solidFill>
                  <a:srgbClr val="265335"/>
                </a:solidFill>
              </a:rPr>
              <a:t>MAPA CORPORATIVO</a:t>
            </a:r>
            <a:endParaRPr lang="es-ES" sz="9000" dirty="0"/>
          </a:p>
        </p:txBody>
      </p:sp>
      <p:sp>
        <p:nvSpPr>
          <p:cNvPr id="3" name="Casa Matriz">
            <a:extLst>
              <a:ext uri="{FF2B5EF4-FFF2-40B4-BE49-F238E27FC236}">
                <a16:creationId xmlns:a16="http://schemas.microsoft.com/office/drawing/2014/main" id="{C91CE5C4-EAE8-4441-AAB1-A8B500A6360D}"/>
              </a:ext>
            </a:extLst>
          </p:cNvPr>
          <p:cNvSpPr txBox="1"/>
          <p:nvPr/>
        </p:nvSpPr>
        <p:spPr>
          <a:xfrm>
            <a:off x="2364176" y="8057204"/>
            <a:ext cx="9641850" cy="698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700" b="0">
                <a:solidFill>
                  <a:srgbClr val="636466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es-ES" sz="3600" dirty="0">
                <a:solidFill>
                  <a:schemeClr val="bg1"/>
                </a:solidFill>
              </a:rPr>
              <a:t>Año 2020</a:t>
            </a:r>
            <a:endParaRPr sz="3600" dirty="0">
              <a:solidFill>
                <a:schemeClr val="bg1"/>
              </a:solidFill>
            </a:endParaRPr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96FA95A3-35C9-0640-9F2C-0FDBF5AE4680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>
                <a:solidFill>
                  <a:schemeClr val="bg1"/>
                </a:solidFill>
              </a:rPr>
              <a:t>1</a:t>
            </a:fld>
            <a:endParaRPr dirty="0">
              <a:solidFill>
                <a:schemeClr val="bg1"/>
              </a:solidFill>
            </a:endParaRPr>
          </a:p>
        </p:txBody>
      </p:sp>
      <p:sp>
        <p:nvSpPr>
          <p:cNvPr id="5" name="Nombre del Área">
            <a:extLst>
              <a:ext uri="{FF2B5EF4-FFF2-40B4-BE49-F238E27FC236}">
                <a16:creationId xmlns:a16="http://schemas.microsoft.com/office/drawing/2014/main" id="{B243E3C7-992D-144A-AE91-D5194D487AE3}"/>
              </a:ext>
            </a:extLst>
          </p:cNvPr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r>
              <a:rPr lang="es-ES" dirty="0">
                <a:solidFill>
                  <a:schemeClr val="bg1"/>
                </a:solidFill>
              </a:rPr>
              <a:t>Gerencia de Planeación</a:t>
            </a: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9910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">
            <a:extLst>
              <a:ext uri="{FF2B5EF4-FFF2-40B4-BE49-F238E27FC236}">
                <a16:creationId xmlns:a16="http://schemas.microsoft.com/office/drawing/2014/main" id="{74EA9488-3FDF-4BC6-9B17-FFB163E2BA1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ctr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200" b="0" i="0" u="none" strike="noStrike" kern="0" cap="none" spc="0" normalizeH="0" baseline="0" noProof="0">
                <a:ln>
                  <a:noFill/>
                </a:ln>
                <a:solidFill>
                  <a:srgbClr val="75C044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pPr marL="0" marR="0" lvl="0" indent="0" algn="ctr" defTabSz="821531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75C044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88" name="Nombre del Área">
            <a:extLst>
              <a:ext uri="{FF2B5EF4-FFF2-40B4-BE49-F238E27FC236}">
                <a16:creationId xmlns:a16="http://schemas.microsoft.com/office/drawing/2014/main" id="{58F21515-5948-46F9-BCA5-78165ACEA16D}"/>
              </a:ext>
            </a:extLst>
          </p:cNvPr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BCBEC0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Gerencia de Planeación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BCBEC0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131" name="Rectángulo: esquinas redondeadas 19">
            <a:extLst>
              <a:ext uri="{FF2B5EF4-FFF2-40B4-BE49-F238E27FC236}">
                <a16:creationId xmlns:a16="http://schemas.microsoft.com/office/drawing/2014/main" id="{C9ACC5B3-87B0-4073-B202-AD841CE20016}"/>
              </a:ext>
            </a:extLst>
          </p:cNvPr>
          <p:cNvSpPr/>
          <p:nvPr/>
        </p:nvSpPr>
        <p:spPr>
          <a:xfrm>
            <a:off x="4364629" y="11056156"/>
            <a:ext cx="5867213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ES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cultura</a:t>
            </a:r>
          </a:p>
        </p:txBody>
      </p:sp>
      <p:sp>
        <p:nvSpPr>
          <p:cNvPr id="132" name="Abrir corchete 131">
            <a:extLst>
              <a:ext uri="{FF2B5EF4-FFF2-40B4-BE49-F238E27FC236}">
                <a16:creationId xmlns:a16="http://schemas.microsoft.com/office/drawing/2014/main" id="{66910C36-3F64-4EDA-A8F9-40B81526FF15}"/>
              </a:ext>
            </a:extLst>
          </p:cNvPr>
          <p:cNvSpPr/>
          <p:nvPr/>
        </p:nvSpPr>
        <p:spPr>
          <a:xfrm>
            <a:off x="3578684" y="3058232"/>
            <a:ext cx="170121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3" name="Abrir corchete 132">
            <a:extLst>
              <a:ext uri="{FF2B5EF4-FFF2-40B4-BE49-F238E27FC236}">
                <a16:creationId xmlns:a16="http://schemas.microsoft.com/office/drawing/2014/main" id="{220DBF38-D61B-47EA-B37B-A640481545FC}"/>
              </a:ext>
            </a:extLst>
          </p:cNvPr>
          <p:cNvSpPr/>
          <p:nvPr/>
        </p:nvSpPr>
        <p:spPr>
          <a:xfrm>
            <a:off x="3573794" y="5603791"/>
            <a:ext cx="194571" cy="235895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4" name="Abrir corchete 133">
            <a:extLst>
              <a:ext uri="{FF2B5EF4-FFF2-40B4-BE49-F238E27FC236}">
                <a16:creationId xmlns:a16="http://schemas.microsoft.com/office/drawing/2014/main" id="{3BC8FBD2-9D4E-42BE-9B6B-2892DFBE785F}"/>
              </a:ext>
            </a:extLst>
          </p:cNvPr>
          <p:cNvSpPr/>
          <p:nvPr/>
        </p:nvSpPr>
        <p:spPr>
          <a:xfrm>
            <a:off x="3585474" y="843942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5" name="Abrir corchete 134">
            <a:extLst>
              <a:ext uri="{FF2B5EF4-FFF2-40B4-BE49-F238E27FC236}">
                <a16:creationId xmlns:a16="http://schemas.microsoft.com/office/drawing/2014/main" id="{FC9207A8-7549-4F62-A0B0-F2523F425088}"/>
              </a:ext>
            </a:extLst>
          </p:cNvPr>
          <p:cNvSpPr/>
          <p:nvPr/>
        </p:nvSpPr>
        <p:spPr>
          <a:xfrm>
            <a:off x="3581129" y="10526418"/>
            <a:ext cx="179899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D3FD98C6-8EFE-4C34-AC3B-B8A01AF8197F}"/>
              </a:ext>
            </a:extLst>
          </p:cNvPr>
          <p:cNvSpPr txBox="1"/>
          <p:nvPr/>
        </p:nvSpPr>
        <p:spPr>
          <a:xfrm>
            <a:off x="507567" y="3672258"/>
            <a:ext cx="2776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Financiera</a:t>
            </a:r>
          </a:p>
        </p:txBody>
      </p: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7808D6F0-A303-4F2A-8D7C-BABC7C7C42C7}"/>
              </a:ext>
            </a:extLst>
          </p:cNvPr>
          <p:cNvSpPr txBox="1"/>
          <p:nvPr/>
        </p:nvSpPr>
        <p:spPr>
          <a:xfrm>
            <a:off x="507567" y="5991835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Cliente y Mercado</a:t>
            </a: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27D5AFC7-9D1F-4D21-B525-0504848DE021}"/>
              </a:ext>
            </a:extLst>
          </p:cNvPr>
          <p:cNvSpPr txBox="1"/>
          <p:nvPr/>
        </p:nvSpPr>
        <p:spPr>
          <a:xfrm>
            <a:off x="507567" y="8537776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Procesos Internos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2ED8E7F-8BF0-4BB7-BAED-53CB6F7AA1F8}"/>
              </a:ext>
            </a:extLst>
          </p:cNvPr>
          <p:cNvSpPr txBox="1"/>
          <p:nvPr/>
        </p:nvSpPr>
        <p:spPr>
          <a:xfrm>
            <a:off x="507567" y="10902613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Aprendizaje y Desarrollo</a:t>
            </a:r>
          </a:p>
        </p:txBody>
      </p:sp>
      <p:sp>
        <p:nvSpPr>
          <p:cNvPr id="140" name="Rectángulo: esquinas redondeadas 3">
            <a:extLst>
              <a:ext uri="{FF2B5EF4-FFF2-40B4-BE49-F238E27FC236}">
                <a16:creationId xmlns:a16="http://schemas.microsoft.com/office/drawing/2014/main" id="{6175C5B6-B5B9-4EAE-A568-063E572CF68D}"/>
              </a:ext>
            </a:extLst>
          </p:cNvPr>
          <p:cNvSpPr/>
          <p:nvPr/>
        </p:nvSpPr>
        <p:spPr>
          <a:xfrm>
            <a:off x="10776874" y="2709762"/>
            <a:ext cx="4669635" cy="1225868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Garantizar la permanente creación de valor para el accionista</a:t>
            </a:r>
          </a:p>
        </p:txBody>
      </p:sp>
      <p:sp>
        <p:nvSpPr>
          <p:cNvPr id="141" name="Rectángulo: esquinas redondeadas 12">
            <a:extLst>
              <a:ext uri="{FF2B5EF4-FFF2-40B4-BE49-F238E27FC236}">
                <a16:creationId xmlns:a16="http://schemas.microsoft.com/office/drawing/2014/main" id="{3C5C6896-F535-4D46-B0E0-D06151654CD2}"/>
              </a:ext>
            </a:extLst>
          </p:cNvPr>
          <p:cNvSpPr/>
          <p:nvPr/>
        </p:nvSpPr>
        <p:spPr>
          <a:xfrm>
            <a:off x="4765854" y="3609080"/>
            <a:ext cx="4666889" cy="1310946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el índice combinado</a:t>
            </a:r>
          </a:p>
        </p:txBody>
      </p:sp>
      <p:sp>
        <p:nvSpPr>
          <p:cNvPr id="142" name="Rectángulo: esquinas redondeadas 13">
            <a:extLst>
              <a:ext uri="{FF2B5EF4-FFF2-40B4-BE49-F238E27FC236}">
                <a16:creationId xmlns:a16="http://schemas.microsoft.com/office/drawing/2014/main" id="{1A2DCB35-D5A6-4ED6-9F7D-5B17CB1107E0}"/>
              </a:ext>
            </a:extLst>
          </p:cNvPr>
          <p:cNvSpPr/>
          <p:nvPr/>
        </p:nvSpPr>
        <p:spPr>
          <a:xfrm>
            <a:off x="16932484" y="3605736"/>
            <a:ext cx="4666889" cy="1310946"/>
          </a:xfrm>
          <a:prstGeom prst="roundRect">
            <a:avLst/>
          </a:prstGeom>
          <a:solidFill>
            <a:schemeClr val="accent5"/>
          </a:solidFill>
          <a:ln w="63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crecimiento real de primas</a:t>
            </a:r>
          </a:p>
        </p:txBody>
      </p:sp>
      <p:sp>
        <p:nvSpPr>
          <p:cNvPr id="143" name="CuadroTexto 31">
            <a:extLst>
              <a:ext uri="{FF2B5EF4-FFF2-40B4-BE49-F238E27FC236}">
                <a16:creationId xmlns:a16="http://schemas.microsoft.com/office/drawing/2014/main" id="{C120DDEC-9229-4B84-AE9C-37D987B356E3}"/>
              </a:ext>
            </a:extLst>
          </p:cNvPr>
          <p:cNvSpPr txBox="1"/>
          <p:nvPr/>
        </p:nvSpPr>
        <p:spPr>
          <a:xfrm>
            <a:off x="10819404" y="2323863"/>
            <a:ext cx="3474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VALOR AL ACCIONISTA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4" name="CuadroTexto 31">
            <a:extLst>
              <a:ext uri="{FF2B5EF4-FFF2-40B4-BE49-F238E27FC236}">
                <a16:creationId xmlns:a16="http://schemas.microsoft.com/office/drawing/2014/main" id="{3DB82EE6-99F4-460F-B031-12BB31CD1F34}"/>
              </a:ext>
            </a:extLst>
          </p:cNvPr>
          <p:cNvSpPr txBox="1"/>
          <p:nvPr/>
        </p:nvSpPr>
        <p:spPr>
          <a:xfrm>
            <a:off x="4837720" y="3268094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PRODUCTIVIDAD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5" name="CuadroTexto 31">
            <a:extLst>
              <a:ext uri="{FF2B5EF4-FFF2-40B4-BE49-F238E27FC236}">
                <a16:creationId xmlns:a16="http://schemas.microsoft.com/office/drawing/2014/main" id="{04286AE9-801E-4E18-8ECA-1433C0D9F006}"/>
              </a:ext>
            </a:extLst>
          </p:cNvPr>
          <p:cNvSpPr txBox="1"/>
          <p:nvPr/>
        </p:nvSpPr>
        <p:spPr>
          <a:xfrm>
            <a:off x="16983276" y="3271372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CRECIMIENTO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6" name="Rectángulo redondeado 56">
            <a:extLst>
              <a:ext uri="{FF2B5EF4-FFF2-40B4-BE49-F238E27FC236}">
                <a16:creationId xmlns:a16="http://schemas.microsoft.com/office/drawing/2014/main" id="{9C3BE88C-24DB-4915-84FF-F2FEEDD99F6F}"/>
              </a:ext>
            </a:extLst>
          </p:cNvPr>
          <p:cNvSpPr/>
          <p:nvPr/>
        </p:nvSpPr>
        <p:spPr>
          <a:xfrm>
            <a:off x="3765373" y="5624303"/>
            <a:ext cx="18665488" cy="2231922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7" name="Rectángulo: esquinas redondeadas 14">
            <a:extLst>
              <a:ext uri="{FF2B5EF4-FFF2-40B4-BE49-F238E27FC236}">
                <a16:creationId xmlns:a16="http://schemas.microsoft.com/office/drawing/2014/main" id="{C87DF15B-B5B5-4925-B129-DECD55FD3118}"/>
              </a:ext>
            </a:extLst>
          </p:cNvPr>
          <p:cNvSpPr/>
          <p:nvPr/>
        </p:nvSpPr>
        <p:spPr>
          <a:xfrm>
            <a:off x="4676765" y="6106925"/>
            <a:ext cx="484506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la percepción del cliente</a:t>
            </a:r>
          </a:p>
        </p:txBody>
      </p:sp>
      <p:sp>
        <p:nvSpPr>
          <p:cNvPr id="148" name="Rectángulo: esquinas redondeadas 15">
            <a:extLst>
              <a:ext uri="{FF2B5EF4-FFF2-40B4-BE49-F238E27FC236}">
                <a16:creationId xmlns:a16="http://schemas.microsoft.com/office/drawing/2014/main" id="{A1F7B0CF-5CDE-4ED0-96F0-47D1F64F013B}"/>
              </a:ext>
            </a:extLst>
          </p:cNvPr>
          <p:cNvSpPr/>
          <p:nvPr/>
        </p:nvSpPr>
        <p:spPr>
          <a:xfrm>
            <a:off x="10776874" y="6116400"/>
            <a:ext cx="466963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los ingresos en cada uno de los segmentos de interés</a:t>
            </a:r>
          </a:p>
        </p:txBody>
      </p:sp>
      <p:sp>
        <p:nvSpPr>
          <p:cNvPr id="149" name="Rectángulo: esquinas redondeadas 17">
            <a:extLst>
              <a:ext uri="{FF2B5EF4-FFF2-40B4-BE49-F238E27FC236}">
                <a16:creationId xmlns:a16="http://schemas.microsoft.com/office/drawing/2014/main" id="{8BBFEBB0-3721-43F8-997A-2B072C0EA7A6}"/>
              </a:ext>
            </a:extLst>
          </p:cNvPr>
          <p:cNvSpPr/>
          <p:nvPr/>
        </p:nvSpPr>
        <p:spPr>
          <a:xfrm>
            <a:off x="16790640" y="6120308"/>
            <a:ext cx="4808733" cy="1546073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el porcentaje de participación en el mercado asegurador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0" name="CuadroTexto 31">
            <a:extLst>
              <a:ext uri="{FF2B5EF4-FFF2-40B4-BE49-F238E27FC236}">
                <a16:creationId xmlns:a16="http://schemas.microsoft.com/office/drawing/2014/main" id="{239F4048-BEDD-4A57-9020-81B18BB06C30}"/>
              </a:ext>
            </a:extLst>
          </p:cNvPr>
          <p:cNvSpPr txBox="1"/>
          <p:nvPr/>
        </p:nvSpPr>
        <p:spPr>
          <a:xfrm>
            <a:off x="4803387" y="5735000"/>
            <a:ext cx="353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PROPUESTA DE VALOR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1" name="CuadroTexto 31">
            <a:extLst>
              <a:ext uri="{FF2B5EF4-FFF2-40B4-BE49-F238E27FC236}">
                <a16:creationId xmlns:a16="http://schemas.microsoft.com/office/drawing/2014/main" id="{67F755FB-5A7E-4CAF-8F27-A842274EC077}"/>
              </a:ext>
            </a:extLst>
          </p:cNvPr>
          <p:cNvSpPr txBox="1"/>
          <p:nvPr/>
        </p:nvSpPr>
        <p:spPr>
          <a:xfrm>
            <a:off x="10819404" y="5735000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CLIENTES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2" name="CuadroTexto 31">
            <a:extLst>
              <a:ext uri="{FF2B5EF4-FFF2-40B4-BE49-F238E27FC236}">
                <a16:creationId xmlns:a16="http://schemas.microsoft.com/office/drawing/2014/main" id="{5406E4A1-4C60-4E05-92F3-274DC64CB558}"/>
              </a:ext>
            </a:extLst>
          </p:cNvPr>
          <p:cNvSpPr txBox="1"/>
          <p:nvPr/>
        </p:nvSpPr>
        <p:spPr>
          <a:xfrm>
            <a:off x="16873924" y="5747827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MERCADO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3" name="Rectángulo redondeado 65">
            <a:extLst>
              <a:ext uri="{FF2B5EF4-FFF2-40B4-BE49-F238E27FC236}">
                <a16:creationId xmlns:a16="http://schemas.microsoft.com/office/drawing/2014/main" id="{3C93E725-7E8D-4BF1-882B-B8CDC56CB187}"/>
              </a:ext>
            </a:extLst>
          </p:cNvPr>
          <p:cNvSpPr/>
          <p:nvPr/>
        </p:nvSpPr>
        <p:spPr>
          <a:xfrm>
            <a:off x="3758584" y="8560078"/>
            <a:ext cx="18706213" cy="1430586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4" name="Rectángulo: esquinas redondeadas 18">
            <a:extLst>
              <a:ext uri="{FF2B5EF4-FFF2-40B4-BE49-F238E27FC236}">
                <a16:creationId xmlns:a16="http://schemas.microsoft.com/office/drawing/2014/main" id="{286CDAF3-01BA-4BD6-89B1-1694E307FAAE}"/>
              </a:ext>
            </a:extLst>
          </p:cNvPr>
          <p:cNvSpPr/>
          <p:nvPr/>
        </p:nvSpPr>
        <p:spPr>
          <a:xfrm>
            <a:off x="4936778" y="8793873"/>
            <a:ext cx="7387164" cy="1019845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Hacer eficientes los procesos críticos</a:t>
            </a:r>
          </a:p>
        </p:txBody>
      </p:sp>
      <p:sp>
        <p:nvSpPr>
          <p:cNvPr id="155" name="Rectángulo: esquinas redondeadas 18">
            <a:extLst>
              <a:ext uri="{FF2B5EF4-FFF2-40B4-BE49-F238E27FC236}">
                <a16:creationId xmlns:a16="http://schemas.microsoft.com/office/drawing/2014/main" id="{AE6CF8A4-56B7-4851-B6A7-A75B1A61FA62}"/>
              </a:ext>
            </a:extLst>
          </p:cNvPr>
          <p:cNvSpPr/>
          <p:nvPr/>
        </p:nvSpPr>
        <p:spPr>
          <a:xfrm>
            <a:off x="14009796" y="8814195"/>
            <a:ext cx="7387164" cy="10198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Asegurar la efectiva gestión de riesgos de la compañía</a:t>
            </a:r>
          </a:p>
        </p:txBody>
      </p:sp>
      <p:sp>
        <p:nvSpPr>
          <p:cNvPr id="156" name="CuadroTexto 31">
            <a:extLst>
              <a:ext uri="{FF2B5EF4-FFF2-40B4-BE49-F238E27FC236}">
                <a16:creationId xmlns:a16="http://schemas.microsoft.com/office/drawing/2014/main" id="{94868D43-679A-49F5-A213-EA833209F5B5}"/>
              </a:ext>
            </a:extLst>
          </p:cNvPr>
          <p:cNvSpPr txBox="1"/>
          <p:nvPr/>
        </p:nvSpPr>
        <p:spPr>
          <a:xfrm>
            <a:off x="3911459" y="8226010"/>
            <a:ext cx="3789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6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PROCESOS Y RIESGOS</a:t>
            </a:r>
            <a:endParaRPr lang="es-ES" sz="16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7" name="Rectángulo redondeado 69">
            <a:extLst>
              <a:ext uri="{FF2B5EF4-FFF2-40B4-BE49-F238E27FC236}">
                <a16:creationId xmlns:a16="http://schemas.microsoft.com/office/drawing/2014/main" id="{810224FD-8038-4719-87EE-CD51CEACFF18}"/>
              </a:ext>
            </a:extLst>
          </p:cNvPr>
          <p:cNvSpPr/>
          <p:nvPr/>
        </p:nvSpPr>
        <p:spPr>
          <a:xfrm>
            <a:off x="3758584" y="10620257"/>
            <a:ext cx="18706213" cy="2169030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8" name="Rectángulo: esquinas redondeadas 20">
            <a:extLst>
              <a:ext uri="{FF2B5EF4-FFF2-40B4-BE49-F238E27FC236}">
                <a16:creationId xmlns:a16="http://schemas.microsoft.com/office/drawing/2014/main" id="{88190B04-AC89-4EE7-89C6-6549D2438879}"/>
              </a:ext>
            </a:extLst>
          </p:cNvPr>
          <p:cNvSpPr/>
          <p:nvPr/>
        </p:nvSpPr>
        <p:spPr>
          <a:xfrm>
            <a:off x="10726409" y="11035825"/>
            <a:ext cx="5396606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un mayor desarrollo tecnológico</a:t>
            </a:r>
          </a:p>
        </p:txBody>
      </p:sp>
      <p:sp>
        <p:nvSpPr>
          <p:cNvPr id="159" name="Rectángulo: esquinas redondeadas 20">
            <a:extLst>
              <a:ext uri="{FF2B5EF4-FFF2-40B4-BE49-F238E27FC236}">
                <a16:creationId xmlns:a16="http://schemas.microsoft.com/office/drawing/2014/main" id="{F9FC083B-DDFF-4E32-82D3-5397C3A3E040}"/>
              </a:ext>
            </a:extLst>
          </p:cNvPr>
          <p:cNvSpPr/>
          <p:nvPr/>
        </p:nvSpPr>
        <p:spPr>
          <a:xfrm>
            <a:off x="16595603" y="10990481"/>
            <a:ext cx="5396606" cy="1576943"/>
          </a:xfrm>
          <a:prstGeom prst="roundRect">
            <a:avLst/>
          </a:prstGeom>
          <a:solidFill>
            <a:schemeClr val="accent5"/>
          </a:solidFill>
          <a:ln w="9525" cap="flat" cmpd="sng" algn="ctr">
            <a:solidFill>
              <a:schemeClr val="accent5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Digital</a:t>
            </a:r>
          </a:p>
        </p:txBody>
      </p:sp>
      <p:sp>
        <p:nvSpPr>
          <p:cNvPr id="160" name="CuadroTexto 31">
            <a:extLst>
              <a:ext uri="{FF2B5EF4-FFF2-40B4-BE49-F238E27FC236}">
                <a16:creationId xmlns:a16="http://schemas.microsoft.com/office/drawing/2014/main" id="{DB52A4A7-0615-4208-A003-F20DE47BB1CE}"/>
              </a:ext>
            </a:extLst>
          </p:cNvPr>
          <p:cNvSpPr txBox="1"/>
          <p:nvPr/>
        </p:nvSpPr>
        <p:spPr>
          <a:xfrm>
            <a:off x="4408451" y="10710681"/>
            <a:ext cx="6703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TALENTO HUMANO Y CULTURA ORGANIZACIONAL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1" name="CuadroTexto 31">
            <a:extLst>
              <a:ext uri="{FF2B5EF4-FFF2-40B4-BE49-F238E27FC236}">
                <a16:creationId xmlns:a16="http://schemas.microsoft.com/office/drawing/2014/main" id="{ABA26524-F37A-4BE7-B27A-D40EDE846F02}"/>
              </a:ext>
            </a:extLst>
          </p:cNvPr>
          <p:cNvSpPr txBox="1"/>
          <p:nvPr/>
        </p:nvSpPr>
        <p:spPr>
          <a:xfrm>
            <a:off x="11156252" y="10667964"/>
            <a:ext cx="456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INNOVACIÓN Y TECNOLOGÍA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2" name="Abrir corchete 161">
            <a:extLst>
              <a:ext uri="{FF2B5EF4-FFF2-40B4-BE49-F238E27FC236}">
                <a16:creationId xmlns:a16="http://schemas.microsoft.com/office/drawing/2014/main" id="{3222AF4A-AF8E-4C40-8E8C-9200E766073B}"/>
              </a:ext>
            </a:extLst>
          </p:cNvPr>
          <p:cNvSpPr/>
          <p:nvPr/>
        </p:nvSpPr>
        <p:spPr>
          <a:xfrm flipH="1">
            <a:off x="22464797" y="3058232"/>
            <a:ext cx="218153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3" name="Abrir corchete 162">
            <a:extLst>
              <a:ext uri="{FF2B5EF4-FFF2-40B4-BE49-F238E27FC236}">
                <a16:creationId xmlns:a16="http://schemas.microsoft.com/office/drawing/2014/main" id="{F210E8E4-B7A4-4F1C-8D64-DA5BE2F2CF0F}"/>
              </a:ext>
            </a:extLst>
          </p:cNvPr>
          <p:cNvSpPr/>
          <p:nvPr/>
        </p:nvSpPr>
        <p:spPr>
          <a:xfrm flipH="1">
            <a:off x="22430861" y="5599166"/>
            <a:ext cx="236844" cy="235748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4" name="Abrir corchete 163">
            <a:extLst>
              <a:ext uri="{FF2B5EF4-FFF2-40B4-BE49-F238E27FC236}">
                <a16:creationId xmlns:a16="http://schemas.microsoft.com/office/drawing/2014/main" id="{0ED4EE5A-8816-4501-AFDF-2BDCCF29026E}"/>
              </a:ext>
            </a:extLst>
          </p:cNvPr>
          <p:cNvSpPr/>
          <p:nvPr/>
        </p:nvSpPr>
        <p:spPr>
          <a:xfrm flipH="1">
            <a:off x="22487969" y="840753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5" name="Abrir corchete 164">
            <a:extLst>
              <a:ext uri="{FF2B5EF4-FFF2-40B4-BE49-F238E27FC236}">
                <a16:creationId xmlns:a16="http://schemas.microsoft.com/office/drawing/2014/main" id="{09E4D815-B416-4213-AE65-4E09C7D73D2F}"/>
              </a:ext>
            </a:extLst>
          </p:cNvPr>
          <p:cNvSpPr/>
          <p:nvPr/>
        </p:nvSpPr>
        <p:spPr>
          <a:xfrm flipH="1">
            <a:off x="22452741" y="10527126"/>
            <a:ext cx="218154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cxnSp>
        <p:nvCxnSpPr>
          <p:cNvPr id="166" name="Conector curvado 78">
            <a:extLst>
              <a:ext uri="{FF2B5EF4-FFF2-40B4-BE49-F238E27FC236}">
                <a16:creationId xmlns:a16="http://schemas.microsoft.com/office/drawing/2014/main" id="{85956636-9254-4783-A9D3-75FC4A90D6C5}"/>
              </a:ext>
            </a:extLst>
          </p:cNvPr>
          <p:cNvCxnSpPr>
            <a:endCxn id="140" idx="1"/>
          </p:cNvCxnSpPr>
          <p:nvPr/>
        </p:nvCxnSpPr>
        <p:spPr>
          <a:xfrm flipV="1">
            <a:off x="9440255" y="3322696"/>
            <a:ext cx="1336619" cy="896760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67" name="Conector curvado 79">
            <a:extLst>
              <a:ext uri="{FF2B5EF4-FFF2-40B4-BE49-F238E27FC236}">
                <a16:creationId xmlns:a16="http://schemas.microsoft.com/office/drawing/2014/main" id="{16772E38-5992-4E09-9C15-320ADCC6EE47}"/>
              </a:ext>
            </a:extLst>
          </p:cNvPr>
          <p:cNvCxnSpPr>
            <a:stCxn id="142" idx="1"/>
            <a:endCxn id="140" idx="3"/>
          </p:cNvCxnSpPr>
          <p:nvPr/>
        </p:nvCxnSpPr>
        <p:spPr>
          <a:xfrm rot="10800000">
            <a:off x="15446510" y="3322697"/>
            <a:ext cx="1485975" cy="938513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68" name="Flecha: hacia abajo 167">
            <a:extLst>
              <a:ext uri="{FF2B5EF4-FFF2-40B4-BE49-F238E27FC236}">
                <a16:creationId xmlns:a16="http://schemas.microsoft.com/office/drawing/2014/main" id="{D9D22FF6-C611-45E1-B7CE-134EBAA480BF}"/>
              </a:ext>
            </a:extLst>
          </p:cNvPr>
          <p:cNvSpPr/>
          <p:nvPr/>
        </p:nvSpPr>
        <p:spPr>
          <a:xfrm rot="10800000">
            <a:off x="6516149" y="5021898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69" name="Flecha: hacia abajo 168">
            <a:extLst>
              <a:ext uri="{FF2B5EF4-FFF2-40B4-BE49-F238E27FC236}">
                <a16:creationId xmlns:a16="http://schemas.microsoft.com/office/drawing/2014/main" id="{8CE7C826-A605-4518-BD16-39DDE0D15175}"/>
              </a:ext>
            </a:extLst>
          </p:cNvPr>
          <p:cNvSpPr/>
          <p:nvPr/>
        </p:nvSpPr>
        <p:spPr>
          <a:xfrm rot="10800000">
            <a:off x="18800443" y="5021438"/>
            <a:ext cx="1166296" cy="584263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0" name="Flecha: hacia abajo 169">
            <a:extLst>
              <a:ext uri="{FF2B5EF4-FFF2-40B4-BE49-F238E27FC236}">
                <a16:creationId xmlns:a16="http://schemas.microsoft.com/office/drawing/2014/main" id="{34FD4F5E-1DB3-44D2-B4C4-88EDDF688771}"/>
              </a:ext>
            </a:extLst>
          </p:cNvPr>
          <p:cNvSpPr/>
          <p:nvPr/>
        </p:nvSpPr>
        <p:spPr>
          <a:xfrm rot="10800000">
            <a:off x="8047212" y="7930602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1" name="Flecha: hacia abajo 170">
            <a:extLst>
              <a:ext uri="{FF2B5EF4-FFF2-40B4-BE49-F238E27FC236}">
                <a16:creationId xmlns:a16="http://schemas.microsoft.com/office/drawing/2014/main" id="{1076D4C0-E027-46BB-8B35-0A80C9145BAE}"/>
              </a:ext>
            </a:extLst>
          </p:cNvPr>
          <p:cNvSpPr/>
          <p:nvPr/>
        </p:nvSpPr>
        <p:spPr>
          <a:xfrm rot="10800000">
            <a:off x="17120230" y="7929345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2" name="Flecha: hacia abajo 171">
            <a:extLst>
              <a:ext uri="{FF2B5EF4-FFF2-40B4-BE49-F238E27FC236}">
                <a16:creationId xmlns:a16="http://schemas.microsoft.com/office/drawing/2014/main" id="{5FC3F4A4-D983-434E-A64A-9A9E3B6BB2D4}"/>
              </a:ext>
            </a:extLst>
          </p:cNvPr>
          <p:cNvSpPr/>
          <p:nvPr/>
        </p:nvSpPr>
        <p:spPr>
          <a:xfrm rot="10800000">
            <a:off x="6516149" y="1004759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3" name="Flecha: hacia abajo 172">
            <a:extLst>
              <a:ext uri="{FF2B5EF4-FFF2-40B4-BE49-F238E27FC236}">
                <a16:creationId xmlns:a16="http://schemas.microsoft.com/office/drawing/2014/main" id="{DAA8158A-64E4-4815-B1A2-F8797EBAE72E}"/>
              </a:ext>
            </a:extLst>
          </p:cNvPr>
          <p:cNvSpPr/>
          <p:nvPr/>
        </p:nvSpPr>
        <p:spPr>
          <a:xfrm rot="10800000">
            <a:off x="18865171" y="1004717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9" name="Sepcs contenido">
            <a:extLst>
              <a:ext uri="{FF2B5EF4-FFF2-40B4-BE49-F238E27FC236}">
                <a16:creationId xmlns:a16="http://schemas.microsoft.com/office/drawing/2014/main" id="{FEDE1EE1-18B7-49E0-9D33-50DB0D90D08A}"/>
              </a:ext>
            </a:extLst>
          </p:cNvPr>
          <p:cNvSpPr txBox="1"/>
          <p:nvPr/>
        </p:nvSpPr>
        <p:spPr>
          <a:xfrm>
            <a:off x="1896042" y="908102"/>
            <a:ext cx="20320433" cy="1159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>
              <a:defRPr sz="90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CO" sz="6600" dirty="0">
                <a:solidFill>
                  <a:srgbClr val="265335"/>
                </a:solidFill>
              </a:rPr>
              <a:t>Mapa </a:t>
            </a:r>
            <a:r>
              <a:rPr lang="es-CO" sz="6600" dirty="0">
                <a:solidFill>
                  <a:srgbClr val="75C044"/>
                </a:solidFill>
                <a:latin typeface="Verdana"/>
                <a:ea typeface="Verdana"/>
              </a:rPr>
              <a:t>Estratégico Corporativo </a:t>
            </a:r>
            <a:r>
              <a:rPr lang="es-CO" sz="5400" dirty="0">
                <a:solidFill>
                  <a:srgbClr val="75C044"/>
                </a:solidFill>
                <a:latin typeface="Verdana"/>
                <a:ea typeface="Verdana"/>
              </a:rPr>
              <a:t>2020-2021</a:t>
            </a:r>
            <a:endParaRPr sz="6600" dirty="0">
              <a:solidFill>
                <a:srgbClr val="75C044"/>
              </a:solidFill>
              <a:latin typeface="Verdana"/>
              <a:ea typeface="Verdana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BF4ED5B-8217-44DF-926C-0ADF12D192EF}"/>
              </a:ext>
            </a:extLst>
          </p:cNvPr>
          <p:cNvSpPr txBox="1"/>
          <p:nvPr/>
        </p:nvSpPr>
        <p:spPr>
          <a:xfrm>
            <a:off x="2754005" y="1834062"/>
            <a:ext cx="5152050" cy="5751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Resultado a agosto 2020</a:t>
            </a:r>
            <a:endParaRPr kumimoji="0" lang="es-CO" sz="2800" b="1" i="0" u="none" strike="noStrike" cap="none" spc="0" normalizeH="0" baseline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01AF39EB-5AF1-465F-9E16-0519B48FFF10}"/>
              </a:ext>
            </a:extLst>
          </p:cNvPr>
          <p:cNvSpPr txBox="1"/>
          <p:nvPr/>
        </p:nvSpPr>
        <p:spPr>
          <a:xfrm>
            <a:off x="124216" y="12326632"/>
            <a:ext cx="1956774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Cumplimiento 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CFDB6732-1CCC-430A-9F25-271D55140649}"/>
              </a:ext>
            </a:extLst>
          </p:cNvPr>
          <p:cNvSpPr txBox="1"/>
          <p:nvPr/>
        </p:nvSpPr>
        <p:spPr>
          <a:xfrm>
            <a:off x="2234514" y="4483483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132,0%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ED410AD-EF9B-4248-A7E8-5D3F85C8EC7C}"/>
              </a:ext>
            </a:extLst>
          </p:cNvPr>
          <p:cNvSpPr txBox="1"/>
          <p:nvPr/>
        </p:nvSpPr>
        <p:spPr>
          <a:xfrm>
            <a:off x="2386269" y="7149070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92,3%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2C6E4564-2B38-4DD2-AE4B-7AC12E54E701}"/>
              </a:ext>
            </a:extLst>
          </p:cNvPr>
          <p:cNvSpPr txBox="1"/>
          <p:nvPr/>
        </p:nvSpPr>
        <p:spPr>
          <a:xfrm>
            <a:off x="2204588" y="9668399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70E1E2B-74F1-4A28-AC4C-06CF5F5FFD3C}"/>
              </a:ext>
            </a:extLst>
          </p:cNvPr>
          <p:cNvSpPr txBox="1"/>
          <p:nvPr/>
        </p:nvSpPr>
        <p:spPr>
          <a:xfrm>
            <a:off x="2386269" y="12056864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92,5%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CA8877F-DC46-4234-ADBA-A4359EDF8E8F}"/>
              </a:ext>
            </a:extLst>
          </p:cNvPr>
          <p:cNvSpPr txBox="1"/>
          <p:nvPr/>
        </p:nvSpPr>
        <p:spPr>
          <a:xfrm>
            <a:off x="14293565" y="2346360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207,1%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1453B19D-F240-4D36-9B11-4DD99E6587A8}"/>
              </a:ext>
            </a:extLst>
          </p:cNvPr>
          <p:cNvSpPr txBox="1"/>
          <p:nvPr/>
        </p:nvSpPr>
        <p:spPr>
          <a:xfrm>
            <a:off x="8333244" y="3257401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100,8%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9A92652-24D5-47F3-8BB5-2D9FD4F896C5}"/>
              </a:ext>
            </a:extLst>
          </p:cNvPr>
          <p:cNvSpPr txBox="1"/>
          <p:nvPr/>
        </p:nvSpPr>
        <p:spPr>
          <a:xfrm>
            <a:off x="20663561" y="3224892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88,0%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91FF81F-D5EC-4956-A16D-B1BD95FC07BC}"/>
              </a:ext>
            </a:extLst>
          </p:cNvPr>
          <p:cNvSpPr txBox="1"/>
          <p:nvPr/>
        </p:nvSpPr>
        <p:spPr>
          <a:xfrm>
            <a:off x="8495915" y="5753538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99,9%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3B8CF8F-F57D-4B8B-AFEA-BB712F23C7DE}"/>
              </a:ext>
            </a:extLst>
          </p:cNvPr>
          <p:cNvSpPr txBox="1"/>
          <p:nvPr/>
        </p:nvSpPr>
        <p:spPr>
          <a:xfrm>
            <a:off x="14379870" y="5758621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86,4%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9201E39-4DD6-4441-B01E-FE4565A176AE}"/>
              </a:ext>
            </a:extLst>
          </p:cNvPr>
          <p:cNvSpPr txBox="1"/>
          <p:nvPr/>
        </p:nvSpPr>
        <p:spPr>
          <a:xfrm>
            <a:off x="20600245" y="5756906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90,4%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E6D50C6-B3A9-4A44-8C61-DE98CABE38FA}"/>
              </a:ext>
            </a:extLst>
          </p:cNvPr>
          <p:cNvSpPr txBox="1"/>
          <p:nvPr/>
        </p:nvSpPr>
        <p:spPr>
          <a:xfrm>
            <a:off x="12376259" y="913331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103,7%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904B73C7-98A4-44DE-B93A-502136184192}"/>
              </a:ext>
            </a:extLst>
          </p:cNvPr>
          <p:cNvSpPr txBox="1"/>
          <p:nvPr/>
        </p:nvSpPr>
        <p:spPr>
          <a:xfrm>
            <a:off x="21456643" y="9170186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642B2402-D752-4BBA-BB21-59D17EB3C9FC}"/>
              </a:ext>
            </a:extLst>
          </p:cNvPr>
          <p:cNvSpPr txBox="1"/>
          <p:nvPr/>
        </p:nvSpPr>
        <p:spPr>
          <a:xfrm>
            <a:off x="9160094" y="1112109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113,8%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4BE3704-9AFF-4F5B-8C49-95CCE8C2B1D6}"/>
              </a:ext>
            </a:extLst>
          </p:cNvPr>
          <p:cNvSpPr txBox="1"/>
          <p:nvPr/>
        </p:nvSpPr>
        <p:spPr>
          <a:xfrm>
            <a:off x="15074980" y="10689842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469FA940-376A-4791-B072-669278E7A002}"/>
              </a:ext>
            </a:extLst>
          </p:cNvPr>
          <p:cNvSpPr txBox="1"/>
          <p:nvPr/>
        </p:nvSpPr>
        <p:spPr>
          <a:xfrm>
            <a:off x="20977495" y="10620257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60,1%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2D206744-5F3A-4C8E-BFB9-2442AC310ED2}"/>
              </a:ext>
            </a:extLst>
          </p:cNvPr>
          <p:cNvSpPr txBox="1"/>
          <p:nvPr/>
        </p:nvSpPr>
        <p:spPr>
          <a:xfrm>
            <a:off x="7970763" y="1981698"/>
            <a:ext cx="1149528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105,0%</a:t>
            </a:r>
            <a:endParaRPr kumimoji="0" lang="es-CO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49982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">
            <a:extLst>
              <a:ext uri="{FF2B5EF4-FFF2-40B4-BE49-F238E27FC236}">
                <a16:creationId xmlns:a16="http://schemas.microsoft.com/office/drawing/2014/main" id="{74EA9488-3FDF-4BC6-9B17-FFB163E2BA1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ctr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200" b="0" i="0" u="none" strike="noStrike" kern="0" cap="none" spc="0" normalizeH="0" baseline="0" noProof="0">
                <a:ln>
                  <a:noFill/>
                </a:ln>
                <a:solidFill>
                  <a:srgbClr val="75C044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pPr marL="0" marR="0" lvl="0" indent="0" algn="ctr" defTabSz="821531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75C044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88" name="Nombre del Área">
            <a:extLst>
              <a:ext uri="{FF2B5EF4-FFF2-40B4-BE49-F238E27FC236}">
                <a16:creationId xmlns:a16="http://schemas.microsoft.com/office/drawing/2014/main" id="{58F21515-5948-46F9-BCA5-78165ACEA16D}"/>
              </a:ext>
            </a:extLst>
          </p:cNvPr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BCBEC0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Gerencia de Planeación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BCBEC0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131" name="Rectángulo: esquinas redondeadas 19">
            <a:extLst>
              <a:ext uri="{FF2B5EF4-FFF2-40B4-BE49-F238E27FC236}">
                <a16:creationId xmlns:a16="http://schemas.microsoft.com/office/drawing/2014/main" id="{C9ACC5B3-87B0-4073-B202-AD841CE20016}"/>
              </a:ext>
            </a:extLst>
          </p:cNvPr>
          <p:cNvSpPr/>
          <p:nvPr/>
        </p:nvSpPr>
        <p:spPr>
          <a:xfrm>
            <a:off x="4364629" y="11056156"/>
            <a:ext cx="5867213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ES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cultura</a:t>
            </a:r>
          </a:p>
        </p:txBody>
      </p:sp>
      <p:sp>
        <p:nvSpPr>
          <p:cNvPr id="132" name="Abrir corchete 131">
            <a:extLst>
              <a:ext uri="{FF2B5EF4-FFF2-40B4-BE49-F238E27FC236}">
                <a16:creationId xmlns:a16="http://schemas.microsoft.com/office/drawing/2014/main" id="{66910C36-3F64-4EDA-A8F9-40B81526FF15}"/>
              </a:ext>
            </a:extLst>
          </p:cNvPr>
          <p:cNvSpPr/>
          <p:nvPr/>
        </p:nvSpPr>
        <p:spPr>
          <a:xfrm>
            <a:off x="3578684" y="3058232"/>
            <a:ext cx="170121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3" name="Abrir corchete 132">
            <a:extLst>
              <a:ext uri="{FF2B5EF4-FFF2-40B4-BE49-F238E27FC236}">
                <a16:creationId xmlns:a16="http://schemas.microsoft.com/office/drawing/2014/main" id="{220DBF38-D61B-47EA-B37B-A640481545FC}"/>
              </a:ext>
            </a:extLst>
          </p:cNvPr>
          <p:cNvSpPr/>
          <p:nvPr/>
        </p:nvSpPr>
        <p:spPr>
          <a:xfrm>
            <a:off x="3573794" y="5603791"/>
            <a:ext cx="194571" cy="235895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4" name="Abrir corchete 133">
            <a:extLst>
              <a:ext uri="{FF2B5EF4-FFF2-40B4-BE49-F238E27FC236}">
                <a16:creationId xmlns:a16="http://schemas.microsoft.com/office/drawing/2014/main" id="{3BC8FBD2-9D4E-42BE-9B6B-2892DFBE785F}"/>
              </a:ext>
            </a:extLst>
          </p:cNvPr>
          <p:cNvSpPr/>
          <p:nvPr/>
        </p:nvSpPr>
        <p:spPr>
          <a:xfrm>
            <a:off x="3585474" y="843942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5" name="Abrir corchete 134">
            <a:extLst>
              <a:ext uri="{FF2B5EF4-FFF2-40B4-BE49-F238E27FC236}">
                <a16:creationId xmlns:a16="http://schemas.microsoft.com/office/drawing/2014/main" id="{FC9207A8-7549-4F62-A0B0-F2523F425088}"/>
              </a:ext>
            </a:extLst>
          </p:cNvPr>
          <p:cNvSpPr/>
          <p:nvPr/>
        </p:nvSpPr>
        <p:spPr>
          <a:xfrm>
            <a:off x="3581129" y="10526418"/>
            <a:ext cx="179899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D3FD98C6-8EFE-4C34-AC3B-B8A01AF8197F}"/>
              </a:ext>
            </a:extLst>
          </p:cNvPr>
          <p:cNvSpPr txBox="1"/>
          <p:nvPr/>
        </p:nvSpPr>
        <p:spPr>
          <a:xfrm>
            <a:off x="507567" y="3672258"/>
            <a:ext cx="2776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Financiera</a:t>
            </a:r>
          </a:p>
        </p:txBody>
      </p: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7808D6F0-A303-4F2A-8D7C-BABC7C7C42C7}"/>
              </a:ext>
            </a:extLst>
          </p:cNvPr>
          <p:cNvSpPr txBox="1"/>
          <p:nvPr/>
        </p:nvSpPr>
        <p:spPr>
          <a:xfrm>
            <a:off x="507567" y="5991835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Cliente y Mercado</a:t>
            </a: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27D5AFC7-9D1F-4D21-B525-0504848DE021}"/>
              </a:ext>
            </a:extLst>
          </p:cNvPr>
          <p:cNvSpPr txBox="1"/>
          <p:nvPr/>
        </p:nvSpPr>
        <p:spPr>
          <a:xfrm>
            <a:off x="507567" y="8537776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Procesos Internos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2ED8E7F-8BF0-4BB7-BAED-53CB6F7AA1F8}"/>
              </a:ext>
            </a:extLst>
          </p:cNvPr>
          <p:cNvSpPr txBox="1"/>
          <p:nvPr/>
        </p:nvSpPr>
        <p:spPr>
          <a:xfrm>
            <a:off x="507567" y="10902613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Aprendizaje y Desarrollo</a:t>
            </a:r>
          </a:p>
        </p:txBody>
      </p:sp>
      <p:sp>
        <p:nvSpPr>
          <p:cNvPr id="140" name="Rectángulo: esquinas redondeadas 3">
            <a:extLst>
              <a:ext uri="{FF2B5EF4-FFF2-40B4-BE49-F238E27FC236}">
                <a16:creationId xmlns:a16="http://schemas.microsoft.com/office/drawing/2014/main" id="{6175C5B6-B5B9-4EAE-A568-063E572CF68D}"/>
              </a:ext>
            </a:extLst>
          </p:cNvPr>
          <p:cNvSpPr/>
          <p:nvPr/>
        </p:nvSpPr>
        <p:spPr>
          <a:xfrm>
            <a:off x="10776874" y="2709762"/>
            <a:ext cx="4669635" cy="1225868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Garantizar la permanente creación de valor para el accionista</a:t>
            </a:r>
          </a:p>
        </p:txBody>
      </p:sp>
      <p:sp>
        <p:nvSpPr>
          <p:cNvPr id="141" name="Rectángulo: esquinas redondeadas 12">
            <a:extLst>
              <a:ext uri="{FF2B5EF4-FFF2-40B4-BE49-F238E27FC236}">
                <a16:creationId xmlns:a16="http://schemas.microsoft.com/office/drawing/2014/main" id="{3C5C6896-F535-4D46-B0E0-D06151654CD2}"/>
              </a:ext>
            </a:extLst>
          </p:cNvPr>
          <p:cNvSpPr/>
          <p:nvPr/>
        </p:nvSpPr>
        <p:spPr>
          <a:xfrm>
            <a:off x="4765854" y="3609080"/>
            <a:ext cx="4666889" cy="1310946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el índice combinado</a:t>
            </a:r>
          </a:p>
        </p:txBody>
      </p:sp>
      <p:sp>
        <p:nvSpPr>
          <p:cNvPr id="142" name="Rectángulo: esquinas redondeadas 13">
            <a:extLst>
              <a:ext uri="{FF2B5EF4-FFF2-40B4-BE49-F238E27FC236}">
                <a16:creationId xmlns:a16="http://schemas.microsoft.com/office/drawing/2014/main" id="{1A2DCB35-D5A6-4ED6-9F7D-5B17CB1107E0}"/>
              </a:ext>
            </a:extLst>
          </p:cNvPr>
          <p:cNvSpPr/>
          <p:nvPr/>
        </p:nvSpPr>
        <p:spPr>
          <a:xfrm>
            <a:off x="16932484" y="3605736"/>
            <a:ext cx="4666889" cy="1310946"/>
          </a:xfrm>
          <a:prstGeom prst="roundRect">
            <a:avLst/>
          </a:prstGeom>
          <a:solidFill>
            <a:schemeClr val="accent5"/>
          </a:solidFill>
          <a:ln w="63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crecimiento real de primas</a:t>
            </a:r>
          </a:p>
        </p:txBody>
      </p:sp>
      <p:sp>
        <p:nvSpPr>
          <p:cNvPr id="143" name="CuadroTexto 31">
            <a:extLst>
              <a:ext uri="{FF2B5EF4-FFF2-40B4-BE49-F238E27FC236}">
                <a16:creationId xmlns:a16="http://schemas.microsoft.com/office/drawing/2014/main" id="{C120DDEC-9229-4B84-AE9C-37D987B356E3}"/>
              </a:ext>
            </a:extLst>
          </p:cNvPr>
          <p:cNvSpPr txBox="1"/>
          <p:nvPr/>
        </p:nvSpPr>
        <p:spPr>
          <a:xfrm>
            <a:off x="10819404" y="2323863"/>
            <a:ext cx="3474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VALOR AL ACCIONISTA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4" name="CuadroTexto 31">
            <a:extLst>
              <a:ext uri="{FF2B5EF4-FFF2-40B4-BE49-F238E27FC236}">
                <a16:creationId xmlns:a16="http://schemas.microsoft.com/office/drawing/2014/main" id="{3DB82EE6-99F4-460F-B031-12BB31CD1F34}"/>
              </a:ext>
            </a:extLst>
          </p:cNvPr>
          <p:cNvSpPr txBox="1"/>
          <p:nvPr/>
        </p:nvSpPr>
        <p:spPr>
          <a:xfrm>
            <a:off x="4837720" y="3268094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PRODUCTIVIDAD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5" name="CuadroTexto 31">
            <a:extLst>
              <a:ext uri="{FF2B5EF4-FFF2-40B4-BE49-F238E27FC236}">
                <a16:creationId xmlns:a16="http://schemas.microsoft.com/office/drawing/2014/main" id="{04286AE9-801E-4E18-8ECA-1433C0D9F006}"/>
              </a:ext>
            </a:extLst>
          </p:cNvPr>
          <p:cNvSpPr txBox="1"/>
          <p:nvPr/>
        </p:nvSpPr>
        <p:spPr>
          <a:xfrm>
            <a:off x="16983276" y="3271372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CRECIMIENTO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6" name="Rectángulo redondeado 56">
            <a:extLst>
              <a:ext uri="{FF2B5EF4-FFF2-40B4-BE49-F238E27FC236}">
                <a16:creationId xmlns:a16="http://schemas.microsoft.com/office/drawing/2014/main" id="{9C3BE88C-24DB-4915-84FF-F2FEEDD99F6F}"/>
              </a:ext>
            </a:extLst>
          </p:cNvPr>
          <p:cNvSpPr/>
          <p:nvPr/>
        </p:nvSpPr>
        <p:spPr>
          <a:xfrm>
            <a:off x="3765373" y="5624303"/>
            <a:ext cx="18665488" cy="2231922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7" name="Rectángulo: esquinas redondeadas 14">
            <a:extLst>
              <a:ext uri="{FF2B5EF4-FFF2-40B4-BE49-F238E27FC236}">
                <a16:creationId xmlns:a16="http://schemas.microsoft.com/office/drawing/2014/main" id="{C87DF15B-B5B5-4925-B129-DECD55FD3118}"/>
              </a:ext>
            </a:extLst>
          </p:cNvPr>
          <p:cNvSpPr/>
          <p:nvPr/>
        </p:nvSpPr>
        <p:spPr>
          <a:xfrm>
            <a:off x="4676765" y="6106925"/>
            <a:ext cx="484506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la percepción del cliente</a:t>
            </a:r>
          </a:p>
        </p:txBody>
      </p:sp>
      <p:sp>
        <p:nvSpPr>
          <p:cNvPr id="148" name="Rectángulo: esquinas redondeadas 15">
            <a:extLst>
              <a:ext uri="{FF2B5EF4-FFF2-40B4-BE49-F238E27FC236}">
                <a16:creationId xmlns:a16="http://schemas.microsoft.com/office/drawing/2014/main" id="{A1F7B0CF-5CDE-4ED0-96F0-47D1F64F013B}"/>
              </a:ext>
            </a:extLst>
          </p:cNvPr>
          <p:cNvSpPr/>
          <p:nvPr/>
        </p:nvSpPr>
        <p:spPr>
          <a:xfrm>
            <a:off x="10776874" y="6116400"/>
            <a:ext cx="466963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los ingresos en cada uno de los segmentos de interés</a:t>
            </a:r>
          </a:p>
        </p:txBody>
      </p:sp>
      <p:sp>
        <p:nvSpPr>
          <p:cNvPr id="149" name="Rectángulo: esquinas redondeadas 17">
            <a:extLst>
              <a:ext uri="{FF2B5EF4-FFF2-40B4-BE49-F238E27FC236}">
                <a16:creationId xmlns:a16="http://schemas.microsoft.com/office/drawing/2014/main" id="{8BBFEBB0-3721-43F8-997A-2B072C0EA7A6}"/>
              </a:ext>
            </a:extLst>
          </p:cNvPr>
          <p:cNvSpPr/>
          <p:nvPr/>
        </p:nvSpPr>
        <p:spPr>
          <a:xfrm>
            <a:off x="16790640" y="6120308"/>
            <a:ext cx="4808733" cy="1546073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el porcentaje de participación en el mercado asegurador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0" name="CuadroTexto 31">
            <a:extLst>
              <a:ext uri="{FF2B5EF4-FFF2-40B4-BE49-F238E27FC236}">
                <a16:creationId xmlns:a16="http://schemas.microsoft.com/office/drawing/2014/main" id="{239F4048-BEDD-4A57-9020-81B18BB06C30}"/>
              </a:ext>
            </a:extLst>
          </p:cNvPr>
          <p:cNvSpPr txBox="1"/>
          <p:nvPr/>
        </p:nvSpPr>
        <p:spPr>
          <a:xfrm>
            <a:off x="4803387" y="5735000"/>
            <a:ext cx="353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PROPUESTA DE VALOR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1" name="CuadroTexto 31">
            <a:extLst>
              <a:ext uri="{FF2B5EF4-FFF2-40B4-BE49-F238E27FC236}">
                <a16:creationId xmlns:a16="http://schemas.microsoft.com/office/drawing/2014/main" id="{67F755FB-5A7E-4CAF-8F27-A842274EC077}"/>
              </a:ext>
            </a:extLst>
          </p:cNvPr>
          <p:cNvSpPr txBox="1"/>
          <p:nvPr/>
        </p:nvSpPr>
        <p:spPr>
          <a:xfrm>
            <a:off x="10819404" y="5735000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CLIENTES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2" name="CuadroTexto 31">
            <a:extLst>
              <a:ext uri="{FF2B5EF4-FFF2-40B4-BE49-F238E27FC236}">
                <a16:creationId xmlns:a16="http://schemas.microsoft.com/office/drawing/2014/main" id="{5406E4A1-4C60-4E05-92F3-274DC64CB558}"/>
              </a:ext>
            </a:extLst>
          </p:cNvPr>
          <p:cNvSpPr txBox="1"/>
          <p:nvPr/>
        </p:nvSpPr>
        <p:spPr>
          <a:xfrm>
            <a:off x="16873924" y="5747827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MERCADO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3" name="Rectángulo redondeado 65">
            <a:extLst>
              <a:ext uri="{FF2B5EF4-FFF2-40B4-BE49-F238E27FC236}">
                <a16:creationId xmlns:a16="http://schemas.microsoft.com/office/drawing/2014/main" id="{3C93E725-7E8D-4BF1-882B-B8CDC56CB187}"/>
              </a:ext>
            </a:extLst>
          </p:cNvPr>
          <p:cNvSpPr/>
          <p:nvPr/>
        </p:nvSpPr>
        <p:spPr>
          <a:xfrm>
            <a:off x="3758584" y="8560078"/>
            <a:ext cx="18706213" cy="1430586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4" name="Rectángulo: esquinas redondeadas 18">
            <a:extLst>
              <a:ext uri="{FF2B5EF4-FFF2-40B4-BE49-F238E27FC236}">
                <a16:creationId xmlns:a16="http://schemas.microsoft.com/office/drawing/2014/main" id="{286CDAF3-01BA-4BD6-89B1-1694E307FAAE}"/>
              </a:ext>
            </a:extLst>
          </p:cNvPr>
          <p:cNvSpPr/>
          <p:nvPr/>
        </p:nvSpPr>
        <p:spPr>
          <a:xfrm>
            <a:off x="4936778" y="8793873"/>
            <a:ext cx="7387164" cy="1019845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Hacer eficientes los procesos críticos</a:t>
            </a:r>
          </a:p>
        </p:txBody>
      </p:sp>
      <p:sp>
        <p:nvSpPr>
          <p:cNvPr id="155" name="Rectángulo: esquinas redondeadas 18">
            <a:extLst>
              <a:ext uri="{FF2B5EF4-FFF2-40B4-BE49-F238E27FC236}">
                <a16:creationId xmlns:a16="http://schemas.microsoft.com/office/drawing/2014/main" id="{AE6CF8A4-56B7-4851-B6A7-A75B1A61FA62}"/>
              </a:ext>
            </a:extLst>
          </p:cNvPr>
          <p:cNvSpPr/>
          <p:nvPr/>
        </p:nvSpPr>
        <p:spPr>
          <a:xfrm>
            <a:off x="14009796" y="8814195"/>
            <a:ext cx="7387164" cy="10198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Asegurar la efectiva gestión de riesgos de la compañía</a:t>
            </a:r>
          </a:p>
        </p:txBody>
      </p:sp>
      <p:sp>
        <p:nvSpPr>
          <p:cNvPr id="156" name="CuadroTexto 31">
            <a:extLst>
              <a:ext uri="{FF2B5EF4-FFF2-40B4-BE49-F238E27FC236}">
                <a16:creationId xmlns:a16="http://schemas.microsoft.com/office/drawing/2014/main" id="{94868D43-679A-49F5-A213-EA833209F5B5}"/>
              </a:ext>
            </a:extLst>
          </p:cNvPr>
          <p:cNvSpPr txBox="1"/>
          <p:nvPr/>
        </p:nvSpPr>
        <p:spPr>
          <a:xfrm>
            <a:off x="3911459" y="8226010"/>
            <a:ext cx="3789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6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PROCESOS Y RIESGOS</a:t>
            </a:r>
            <a:endParaRPr lang="es-ES" sz="16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7" name="Rectángulo redondeado 69">
            <a:extLst>
              <a:ext uri="{FF2B5EF4-FFF2-40B4-BE49-F238E27FC236}">
                <a16:creationId xmlns:a16="http://schemas.microsoft.com/office/drawing/2014/main" id="{810224FD-8038-4719-87EE-CD51CEACFF18}"/>
              </a:ext>
            </a:extLst>
          </p:cNvPr>
          <p:cNvSpPr/>
          <p:nvPr/>
        </p:nvSpPr>
        <p:spPr>
          <a:xfrm>
            <a:off x="3758584" y="10620257"/>
            <a:ext cx="18706213" cy="2169030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8" name="Rectángulo: esquinas redondeadas 20">
            <a:extLst>
              <a:ext uri="{FF2B5EF4-FFF2-40B4-BE49-F238E27FC236}">
                <a16:creationId xmlns:a16="http://schemas.microsoft.com/office/drawing/2014/main" id="{88190B04-AC89-4EE7-89C6-6549D2438879}"/>
              </a:ext>
            </a:extLst>
          </p:cNvPr>
          <p:cNvSpPr/>
          <p:nvPr/>
        </p:nvSpPr>
        <p:spPr>
          <a:xfrm>
            <a:off x="10726409" y="11035825"/>
            <a:ext cx="5396606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un mayor desarrollo tecnológico</a:t>
            </a:r>
          </a:p>
        </p:txBody>
      </p:sp>
      <p:sp>
        <p:nvSpPr>
          <p:cNvPr id="159" name="Rectángulo: esquinas redondeadas 20">
            <a:extLst>
              <a:ext uri="{FF2B5EF4-FFF2-40B4-BE49-F238E27FC236}">
                <a16:creationId xmlns:a16="http://schemas.microsoft.com/office/drawing/2014/main" id="{F9FC083B-DDFF-4E32-82D3-5397C3A3E040}"/>
              </a:ext>
            </a:extLst>
          </p:cNvPr>
          <p:cNvSpPr/>
          <p:nvPr/>
        </p:nvSpPr>
        <p:spPr>
          <a:xfrm>
            <a:off x="16595603" y="10990481"/>
            <a:ext cx="5396606" cy="1576943"/>
          </a:xfrm>
          <a:prstGeom prst="roundRect">
            <a:avLst/>
          </a:prstGeom>
          <a:solidFill>
            <a:schemeClr val="accent5"/>
          </a:solidFill>
          <a:ln w="9525" cap="flat" cmpd="sng" algn="ctr">
            <a:solidFill>
              <a:schemeClr val="accent5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Digital</a:t>
            </a:r>
          </a:p>
        </p:txBody>
      </p:sp>
      <p:sp>
        <p:nvSpPr>
          <p:cNvPr id="160" name="CuadroTexto 31">
            <a:extLst>
              <a:ext uri="{FF2B5EF4-FFF2-40B4-BE49-F238E27FC236}">
                <a16:creationId xmlns:a16="http://schemas.microsoft.com/office/drawing/2014/main" id="{DB52A4A7-0615-4208-A003-F20DE47BB1CE}"/>
              </a:ext>
            </a:extLst>
          </p:cNvPr>
          <p:cNvSpPr txBox="1"/>
          <p:nvPr/>
        </p:nvSpPr>
        <p:spPr>
          <a:xfrm>
            <a:off x="4408451" y="10710681"/>
            <a:ext cx="6703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TALENTO HUMANO Y CULTURA ORGANIZACIONAL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1" name="CuadroTexto 31">
            <a:extLst>
              <a:ext uri="{FF2B5EF4-FFF2-40B4-BE49-F238E27FC236}">
                <a16:creationId xmlns:a16="http://schemas.microsoft.com/office/drawing/2014/main" id="{ABA26524-F37A-4BE7-B27A-D40EDE846F02}"/>
              </a:ext>
            </a:extLst>
          </p:cNvPr>
          <p:cNvSpPr txBox="1"/>
          <p:nvPr/>
        </p:nvSpPr>
        <p:spPr>
          <a:xfrm>
            <a:off x="11156252" y="10667964"/>
            <a:ext cx="456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INNOVACIÓN Y TECNOLOGÍA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2" name="Abrir corchete 161">
            <a:extLst>
              <a:ext uri="{FF2B5EF4-FFF2-40B4-BE49-F238E27FC236}">
                <a16:creationId xmlns:a16="http://schemas.microsoft.com/office/drawing/2014/main" id="{3222AF4A-AF8E-4C40-8E8C-9200E766073B}"/>
              </a:ext>
            </a:extLst>
          </p:cNvPr>
          <p:cNvSpPr/>
          <p:nvPr/>
        </p:nvSpPr>
        <p:spPr>
          <a:xfrm flipH="1">
            <a:off x="22464797" y="3058232"/>
            <a:ext cx="218153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3" name="Abrir corchete 162">
            <a:extLst>
              <a:ext uri="{FF2B5EF4-FFF2-40B4-BE49-F238E27FC236}">
                <a16:creationId xmlns:a16="http://schemas.microsoft.com/office/drawing/2014/main" id="{F210E8E4-B7A4-4F1C-8D64-DA5BE2F2CF0F}"/>
              </a:ext>
            </a:extLst>
          </p:cNvPr>
          <p:cNvSpPr/>
          <p:nvPr/>
        </p:nvSpPr>
        <p:spPr>
          <a:xfrm flipH="1">
            <a:off x="22430861" y="5599166"/>
            <a:ext cx="236844" cy="235748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4" name="Abrir corchete 163">
            <a:extLst>
              <a:ext uri="{FF2B5EF4-FFF2-40B4-BE49-F238E27FC236}">
                <a16:creationId xmlns:a16="http://schemas.microsoft.com/office/drawing/2014/main" id="{0ED4EE5A-8816-4501-AFDF-2BDCCF29026E}"/>
              </a:ext>
            </a:extLst>
          </p:cNvPr>
          <p:cNvSpPr/>
          <p:nvPr/>
        </p:nvSpPr>
        <p:spPr>
          <a:xfrm flipH="1">
            <a:off x="22487969" y="840753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5" name="Abrir corchete 164">
            <a:extLst>
              <a:ext uri="{FF2B5EF4-FFF2-40B4-BE49-F238E27FC236}">
                <a16:creationId xmlns:a16="http://schemas.microsoft.com/office/drawing/2014/main" id="{09E4D815-B416-4213-AE65-4E09C7D73D2F}"/>
              </a:ext>
            </a:extLst>
          </p:cNvPr>
          <p:cNvSpPr/>
          <p:nvPr/>
        </p:nvSpPr>
        <p:spPr>
          <a:xfrm flipH="1">
            <a:off x="22452741" y="10527126"/>
            <a:ext cx="218154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cxnSp>
        <p:nvCxnSpPr>
          <p:cNvPr id="166" name="Conector curvado 78">
            <a:extLst>
              <a:ext uri="{FF2B5EF4-FFF2-40B4-BE49-F238E27FC236}">
                <a16:creationId xmlns:a16="http://schemas.microsoft.com/office/drawing/2014/main" id="{85956636-9254-4783-A9D3-75FC4A90D6C5}"/>
              </a:ext>
            </a:extLst>
          </p:cNvPr>
          <p:cNvCxnSpPr>
            <a:endCxn id="140" idx="1"/>
          </p:cNvCxnSpPr>
          <p:nvPr/>
        </p:nvCxnSpPr>
        <p:spPr>
          <a:xfrm flipV="1">
            <a:off x="9440255" y="3322696"/>
            <a:ext cx="1336619" cy="896760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67" name="Conector curvado 79">
            <a:extLst>
              <a:ext uri="{FF2B5EF4-FFF2-40B4-BE49-F238E27FC236}">
                <a16:creationId xmlns:a16="http://schemas.microsoft.com/office/drawing/2014/main" id="{16772E38-5992-4E09-9C15-320ADCC6EE47}"/>
              </a:ext>
            </a:extLst>
          </p:cNvPr>
          <p:cNvCxnSpPr>
            <a:stCxn id="142" idx="1"/>
            <a:endCxn id="140" idx="3"/>
          </p:cNvCxnSpPr>
          <p:nvPr/>
        </p:nvCxnSpPr>
        <p:spPr>
          <a:xfrm rot="10800000">
            <a:off x="15446510" y="3322697"/>
            <a:ext cx="1485975" cy="938513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68" name="Flecha: hacia abajo 167">
            <a:extLst>
              <a:ext uri="{FF2B5EF4-FFF2-40B4-BE49-F238E27FC236}">
                <a16:creationId xmlns:a16="http://schemas.microsoft.com/office/drawing/2014/main" id="{D9D22FF6-C611-45E1-B7CE-134EBAA480BF}"/>
              </a:ext>
            </a:extLst>
          </p:cNvPr>
          <p:cNvSpPr/>
          <p:nvPr/>
        </p:nvSpPr>
        <p:spPr>
          <a:xfrm rot="10800000">
            <a:off x="6516149" y="5021898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69" name="Flecha: hacia abajo 168">
            <a:extLst>
              <a:ext uri="{FF2B5EF4-FFF2-40B4-BE49-F238E27FC236}">
                <a16:creationId xmlns:a16="http://schemas.microsoft.com/office/drawing/2014/main" id="{8CE7C826-A605-4518-BD16-39DDE0D15175}"/>
              </a:ext>
            </a:extLst>
          </p:cNvPr>
          <p:cNvSpPr/>
          <p:nvPr/>
        </p:nvSpPr>
        <p:spPr>
          <a:xfrm rot="10800000">
            <a:off x="18800443" y="5021438"/>
            <a:ext cx="1166296" cy="584263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0" name="Flecha: hacia abajo 169">
            <a:extLst>
              <a:ext uri="{FF2B5EF4-FFF2-40B4-BE49-F238E27FC236}">
                <a16:creationId xmlns:a16="http://schemas.microsoft.com/office/drawing/2014/main" id="{34FD4F5E-1DB3-44D2-B4C4-88EDDF688771}"/>
              </a:ext>
            </a:extLst>
          </p:cNvPr>
          <p:cNvSpPr/>
          <p:nvPr/>
        </p:nvSpPr>
        <p:spPr>
          <a:xfrm rot="10800000">
            <a:off x="8047212" y="7930602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1" name="Flecha: hacia abajo 170">
            <a:extLst>
              <a:ext uri="{FF2B5EF4-FFF2-40B4-BE49-F238E27FC236}">
                <a16:creationId xmlns:a16="http://schemas.microsoft.com/office/drawing/2014/main" id="{1076D4C0-E027-46BB-8B35-0A80C9145BAE}"/>
              </a:ext>
            </a:extLst>
          </p:cNvPr>
          <p:cNvSpPr/>
          <p:nvPr/>
        </p:nvSpPr>
        <p:spPr>
          <a:xfrm rot="10800000">
            <a:off x="17120230" y="7929345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2" name="Flecha: hacia abajo 171">
            <a:extLst>
              <a:ext uri="{FF2B5EF4-FFF2-40B4-BE49-F238E27FC236}">
                <a16:creationId xmlns:a16="http://schemas.microsoft.com/office/drawing/2014/main" id="{5FC3F4A4-D983-434E-A64A-9A9E3B6BB2D4}"/>
              </a:ext>
            </a:extLst>
          </p:cNvPr>
          <p:cNvSpPr/>
          <p:nvPr/>
        </p:nvSpPr>
        <p:spPr>
          <a:xfrm rot="10800000">
            <a:off x="6516149" y="1004759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3" name="Flecha: hacia abajo 172">
            <a:extLst>
              <a:ext uri="{FF2B5EF4-FFF2-40B4-BE49-F238E27FC236}">
                <a16:creationId xmlns:a16="http://schemas.microsoft.com/office/drawing/2014/main" id="{DAA8158A-64E4-4815-B1A2-F8797EBAE72E}"/>
              </a:ext>
            </a:extLst>
          </p:cNvPr>
          <p:cNvSpPr/>
          <p:nvPr/>
        </p:nvSpPr>
        <p:spPr>
          <a:xfrm rot="10800000">
            <a:off x="18865171" y="1004717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9" name="Sepcs contenido">
            <a:extLst>
              <a:ext uri="{FF2B5EF4-FFF2-40B4-BE49-F238E27FC236}">
                <a16:creationId xmlns:a16="http://schemas.microsoft.com/office/drawing/2014/main" id="{FEDE1EE1-18B7-49E0-9D33-50DB0D90D08A}"/>
              </a:ext>
            </a:extLst>
          </p:cNvPr>
          <p:cNvSpPr txBox="1"/>
          <p:nvPr/>
        </p:nvSpPr>
        <p:spPr>
          <a:xfrm>
            <a:off x="1896042" y="908102"/>
            <a:ext cx="20320433" cy="1159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>
              <a:defRPr sz="90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CO" sz="6600" dirty="0">
                <a:solidFill>
                  <a:srgbClr val="265335"/>
                </a:solidFill>
              </a:rPr>
              <a:t>Mapa </a:t>
            </a:r>
            <a:r>
              <a:rPr lang="es-CO" sz="6600" dirty="0">
                <a:solidFill>
                  <a:srgbClr val="75C044"/>
                </a:solidFill>
                <a:latin typeface="Verdana"/>
                <a:ea typeface="Verdana"/>
              </a:rPr>
              <a:t>Estratégico Corporativo </a:t>
            </a:r>
            <a:r>
              <a:rPr lang="es-CO" sz="5400" dirty="0">
                <a:solidFill>
                  <a:srgbClr val="75C044"/>
                </a:solidFill>
                <a:latin typeface="Verdana"/>
                <a:ea typeface="Verdana"/>
              </a:rPr>
              <a:t>2020-2021</a:t>
            </a:r>
            <a:endParaRPr sz="6600" dirty="0">
              <a:solidFill>
                <a:srgbClr val="75C044"/>
              </a:solidFill>
              <a:latin typeface="Verdana"/>
              <a:ea typeface="Verdana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BF4ED5B-8217-44DF-926C-0ADF12D192EF}"/>
              </a:ext>
            </a:extLst>
          </p:cNvPr>
          <p:cNvSpPr txBox="1"/>
          <p:nvPr/>
        </p:nvSpPr>
        <p:spPr>
          <a:xfrm>
            <a:off x="2754005" y="1834062"/>
            <a:ext cx="5152050" cy="5751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Resultado a agosto 2020</a:t>
            </a:r>
            <a:endParaRPr kumimoji="0" lang="es-CO" sz="2800" b="1" i="0" u="none" strike="noStrike" cap="none" spc="0" normalizeH="0" baseline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01AF39EB-5AF1-465F-9E16-0519B48FFF10}"/>
              </a:ext>
            </a:extLst>
          </p:cNvPr>
          <p:cNvSpPr txBox="1"/>
          <p:nvPr/>
        </p:nvSpPr>
        <p:spPr>
          <a:xfrm>
            <a:off x="124216" y="12326632"/>
            <a:ext cx="1956774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Cumplimiento 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CFDB6732-1CCC-430A-9F25-271D55140649}"/>
              </a:ext>
            </a:extLst>
          </p:cNvPr>
          <p:cNvSpPr txBox="1"/>
          <p:nvPr/>
        </p:nvSpPr>
        <p:spPr>
          <a:xfrm>
            <a:off x="2234514" y="4483483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132,0%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ED410AD-EF9B-4248-A7E8-5D3F85C8EC7C}"/>
              </a:ext>
            </a:extLst>
          </p:cNvPr>
          <p:cNvSpPr txBox="1"/>
          <p:nvPr/>
        </p:nvSpPr>
        <p:spPr>
          <a:xfrm>
            <a:off x="2386269" y="7149070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92,3%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2C6E4564-2B38-4DD2-AE4B-7AC12E54E701}"/>
              </a:ext>
            </a:extLst>
          </p:cNvPr>
          <p:cNvSpPr txBox="1"/>
          <p:nvPr/>
        </p:nvSpPr>
        <p:spPr>
          <a:xfrm>
            <a:off x="2204588" y="9668399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70E1E2B-74F1-4A28-AC4C-06CF5F5FFD3C}"/>
              </a:ext>
            </a:extLst>
          </p:cNvPr>
          <p:cNvSpPr txBox="1"/>
          <p:nvPr/>
        </p:nvSpPr>
        <p:spPr>
          <a:xfrm>
            <a:off x="2386269" y="12056864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92,5%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CA8877F-DC46-4234-ADBA-A4359EDF8E8F}"/>
              </a:ext>
            </a:extLst>
          </p:cNvPr>
          <p:cNvSpPr txBox="1"/>
          <p:nvPr/>
        </p:nvSpPr>
        <p:spPr>
          <a:xfrm>
            <a:off x="14293565" y="2346360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207,1%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1453B19D-F240-4D36-9B11-4DD99E6587A8}"/>
              </a:ext>
            </a:extLst>
          </p:cNvPr>
          <p:cNvSpPr txBox="1"/>
          <p:nvPr/>
        </p:nvSpPr>
        <p:spPr>
          <a:xfrm>
            <a:off x="8333244" y="3257401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100,8%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9A92652-24D5-47F3-8BB5-2D9FD4F896C5}"/>
              </a:ext>
            </a:extLst>
          </p:cNvPr>
          <p:cNvSpPr txBox="1"/>
          <p:nvPr/>
        </p:nvSpPr>
        <p:spPr>
          <a:xfrm>
            <a:off x="20663561" y="3224892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88,0%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91FF81F-D5EC-4956-A16D-B1BD95FC07BC}"/>
              </a:ext>
            </a:extLst>
          </p:cNvPr>
          <p:cNvSpPr txBox="1"/>
          <p:nvPr/>
        </p:nvSpPr>
        <p:spPr>
          <a:xfrm>
            <a:off x="8495915" y="5753538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99,9%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3B8CF8F-F57D-4B8B-AFEA-BB712F23C7DE}"/>
              </a:ext>
            </a:extLst>
          </p:cNvPr>
          <p:cNvSpPr txBox="1"/>
          <p:nvPr/>
        </p:nvSpPr>
        <p:spPr>
          <a:xfrm>
            <a:off x="14379870" y="5758621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86,4%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9201E39-4DD6-4441-B01E-FE4565A176AE}"/>
              </a:ext>
            </a:extLst>
          </p:cNvPr>
          <p:cNvSpPr txBox="1"/>
          <p:nvPr/>
        </p:nvSpPr>
        <p:spPr>
          <a:xfrm>
            <a:off x="20600245" y="5756906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90,4%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E6D50C6-B3A9-4A44-8C61-DE98CABE38FA}"/>
              </a:ext>
            </a:extLst>
          </p:cNvPr>
          <p:cNvSpPr txBox="1"/>
          <p:nvPr/>
        </p:nvSpPr>
        <p:spPr>
          <a:xfrm>
            <a:off x="12376259" y="913331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103,7%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904B73C7-98A4-44DE-B93A-502136184192}"/>
              </a:ext>
            </a:extLst>
          </p:cNvPr>
          <p:cNvSpPr txBox="1"/>
          <p:nvPr/>
        </p:nvSpPr>
        <p:spPr>
          <a:xfrm>
            <a:off x="21456643" y="9170186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642B2402-D752-4BBA-BB21-59D17EB3C9FC}"/>
              </a:ext>
            </a:extLst>
          </p:cNvPr>
          <p:cNvSpPr txBox="1"/>
          <p:nvPr/>
        </p:nvSpPr>
        <p:spPr>
          <a:xfrm>
            <a:off x="9160094" y="1112109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113,8%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4BE3704-9AFF-4F5B-8C49-95CCE8C2B1D6}"/>
              </a:ext>
            </a:extLst>
          </p:cNvPr>
          <p:cNvSpPr txBox="1"/>
          <p:nvPr/>
        </p:nvSpPr>
        <p:spPr>
          <a:xfrm>
            <a:off x="15074980" y="10689842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469FA940-376A-4791-B072-669278E7A002}"/>
              </a:ext>
            </a:extLst>
          </p:cNvPr>
          <p:cNvSpPr txBox="1"/>
          <p:nvPr/>
        </p:nvSpPr>
        <p:spPr>
          <a:xfrm>
            <a:off x="20977495" y="10620257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60,1%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2D206744-5F3A-4C8E-BFB9-2442AC310ED2}"/>
              </a:ext>
            </a:extLst>
          </p:cNvPr>
          <p:cNvSpPr txBox="1"/>
          <p:nvPr/>
        </p:nvSpPr>
        <p:spPr>
          <a:xfrm>
            <a:off x="7970763" y="1981698"/>
            <a:ext cx="1149528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105,0%</a:t>
            </a:r>
            <a:endParaRPr kumimoji="0" lang="es-CO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CE7B60AB-077E-4979-8B66-44C2B4CEFCEE}"/>
              </a:ext>
            </a:extLst>
          </p:cNvPr>
          <p:cNvSpPr/>
          <p:nvPr/>
        </p:nvSpPr>
        <p:spPr>
          <a:xfrm>
            <a:off x="-2" y="5037313"/>
            <a:ext cx="24408000" cy="7956000"/>
          </a:xfrm>
          <a:prstGeom prst="rect">
            <a:avLst/>
          </a:prstGeom>
          <a:solidFill>
            <a:schemeClr val="bg1">
              <a:lumMod val="95000"/>
              <a:alpha val="97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97" tIns="50797" rIns="50797" bIns="50797" numCol="1" spcCol="38100" rtlCol="0" anchor="ctr">
            <a:spAutoFit/>
          </a:bodyPr>
          <a:lstStyle/>
          <a:p>
            <a:pPr algn="ctr" defTabSz="584142" hangingPunct="0"/>
            <a:endParaRPr lang="es-CO" sz="4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68" name="Flecha: hacia abajo 67">
            <a:extLst>
              <a:ext uri="{FF2B5EF4-FFF2-40B4-BE49-F238E27FC236}">
                <a16:creationId xmlns:a16="http://schemas.microsoft.com/office/drawing/2014/main" id="{AB7E486C-2909-41F1-8D48-085677F15FE8}"/>
              </a:ext>
            </a:extLst>
          </p:cNvPr>
          <p:cNvSpPr/>
          <p:nvPr/>
        </p:nvSpPr>
        <p:spPr>
          <a:xfrm>
            <a:off x="12432665" y="3957204"/>
            <a:ext cx="1239530" cy="1807270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92478F8-FC4F-4C41-9FE9-C4975A2D0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1171" y="5794261"/>
            <a:ext cx="6951849" cy="176536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853CA3A-B716-4678-A7B6-72A6C2FD70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8088" y="8489486"/>
            <a:ext cx="7351448" cy="1904271"/>
          </a:xfrm>
          <a:prstGeom prst="rect">
            <a:avLst/>
          </a:prstGeom>
        </p:spPr>
      </p:pic>
      <p:sp>
        <p:nvSpPr>
          <p:cNvPr id="72" name="Flecha: hacia abajo 71">
            <a:extLst>
              <a:ext uri="{FF2B5EF4-FFF2-40B4-BE49-F238E27FC236}">
                <a16:creationId xmlns:a16="http://schemas.microsoft.com/office/drawing/2014/main" id="{F3A5C5B6-45C3-4F6D-AF48-834692B128A1}"/>
              </a:ext>
            </a:extLst>
          </p:cNvPr>
          <p:cNvSpPr/>
          <p:nvPr/>
        </p:nvSpPr>
        <p:spPr>
          <a:xfrm>
            <a:off x="6480799" y="4948975"/>
            <a:ext cx="1239530" cy="3578006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lecha: hacia abajo 72">
            <a:extLst>
              <a:ext uri="{FF2B5EF4-FFF2-40B4-BE49-F238E27FC236}">
                <a16:creationId xmlns:a16="http://schemas.microsoft.com/office/drawing/2014/main" id="{53FA80B4-8584-4917-92AA-8AE1BA951F9E}"/>
              </a:ext>
            </a:extLst>
          </p:cNvPr>
          <p:cNvSpPr/>
          <p:nvPr/>
        </p:nvSpPr>
        <p:spPr>
          <a:xfrm>
            <a:off x="18575241" y="4930289"/>
            <a:ext cx="1239530" cy="3578006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9F404F7-4FD5-4E82-B829-9D42E0B374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3397" y="8495426"/>
            <a:ext cx="10033057" cy="189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98958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">
            <a:extLst>
              <a:ext uri="{FF2B5EF4-FFF2-40B4-BE49-F238E27FC236}">
                <a16:creationId xmlns:a16="http://schemas.microsoft.com/office/drawing/2014/main" id="{74EA9488-3FDF-4BC6-9B17-FFB163E2BA1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ctr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200" b="0" i="0" u="none" strike="noStrike" kern="0" cap="none" spc="0" normalizeH="0" baseline="0" noProof="0">
                <a:ln>
                  <a:noFill/>
                </a:ln>
                <a:solidFill>
                  <a:srgbClr val="75C044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pPr marL="0" marR="0" lvl="0" indent="0" algn="ctr" defTabSz="821531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75C044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88" name="Nombre del Área">
            <a:extLst>
              <a:ext uri="{FF2B5EF4-FFF2-40B4-BE49-F238E27FC236}">
                <a16:creationId xmlns:a16="http://schemas.microsoft.com/office/drawing/2014/main" id="{58F21515-5948-46F9-BCA5-78165ACEA16D}"/>
              </a:ext>
            </a:extLst>
          </p:cNvPr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BCBEC0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Gerencia de Planeación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BCBEC0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131" name="Rectángulo: esquinas redondeadas 19">
            <a:extLst>
              <a:ext uri="{FF2B5EF4-FFF2-40B4-BE49-F238E27FC236}">
                <a16:creationId xmlns:a16="http://schemas.microsoft.com/office/drawing/2014/main" id="{C9ACC5B3-87B0-4073-B202-AD841CE20016}"/>
              </a:ext>
            </a:extLst>
          </p:cNvPr>
          <p:cNvSpPr/>
          <p:nvPr/>
        </p:nvSpPr>
        <p:spPr>
          <a:xfrm>
            <a:off x="4364629" y="11056156"/>
            <a:ext cx="5867213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ES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cultura</a:t>
            </a:r>
          </a:p>
        </p:txBody>
      </p:sp>
      <p:sp>
        <p:nvSpPr>
          <p:cNvPr id="132" name="Abrir corchete 131">
            <a:extLst>
              <a:ext uri="{FF2B5EF4-FFF2-40B4-BE49-F238E27FC236}">
                <a16:creationId xmlns:a16="http://schemas.microsoft.com/office/drawing/2014/main" id="{66910C36-3F64-4EDA-A8F9-40B81526FF15}"/>
              </a:ext>
            </a:extLst>
          </p:cNvPr>
          <p:cNvSpPr/>
          <p:nvPr/>
        </p:nvSpPr>
        <p:spPr>
          <a:xfrm>
            <a:off x="3578684" y="3058232"/>
            <a:ext cx="170121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3" name="Abrir corchete 132">
            <a:extLst>
              <a:ext uri="{FF2B5EF4-FFF2-40B4-BE49-F238E27FC236}">
                <a16:creationId xmlns:a16="http://schemas.microsoft.com/office/drawing/2014/main" id="{220DBF38-D61B-47EA-B37B-A640481545FC}"/>
              </a:ext>
            </a:extLst>
          </p:cNvPr>
          <p:cNvSpPr/>
          <p:nvPr/>
        </p:nvSpPr>
        <p:spPr>
          <a:xfrm>
            <a:off x="3573794" y="5603791"/>
            <a:ext cx="194571" cy="235895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4" name="Abrir corchete 133">
            <a:extLst>
              <a:ext uri="{FF2B5EF4-FFF2-40B4-BE49-F238E27FC236}">
                <a16:creationId xmlns:a16="http://schemas.microsoft.com/office/drawing/2014/main" id="{3BC8FBD2-9D4E-42BE-9B6B-2892DFBE785F}"/>
              </a:ext>
            </a:extLst>
          </p:cNvPr>
          <p:cNvSpPr/>
          <p:nvPr/>
        </p:nvSpPr>
        <p:spPr>
          <a:xfrm>
            <a:off x="3585474" y="843942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5" name="Abrir corchete 134">
            <a:extLst>
              <a:ext uri="{FF2B5EF4-FFF2-40B4-BE49-F238E27FC236}">
                <a16:creationId xmlns:a16="http://schemas.microsoft.com/office/drawing/2014/main" id="{FC9207A8-7549-4F62-A0B0-F2523F425088}"/>
              </a:ext>
            </a:extLst>
          </p:cNvPr>
          <p:cNvSpPr/>
          <p:nvPr/>
        </p:nvSpPr>
        <p:spPr>
          <a:xfrm>
            <a:off x="3581129" y="10526418"/>
            <a:ext cx="179899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D3FD98C6-8EFE-4C34-AC3B-B8A01AF8197F}"/>
              </a:ext>
            </a:extLst>
          </p:cNvPr>
          <p:cNvSpPr txBox="1"/>
          <p:nvPr/>
        </p:nvSpPr>
        <p:spPr>
          <a:xfrm>
            <a:off x="507567" y="3672258"/>
            <a:ext cx="2776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Financiera</a:t>
            </a:r>
          </a:p>
        </p:txBody>
      </p: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7808D6F0-A303-4F2A-8D7C-BABC7C7C42C7}"/>
              </a:ext>
            </a:extLst>
          </p:cNvPr>
          <p:cNvSpPr txBox="1"/>
          <p:nvPr/>
        </p:nvSpPr>
        <p:spPr>
          <a:xfrm>
            <a:off x="507567" y="5991835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Cliente y Mercado</a:t>
            </a: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27D5AFC7-9D1F-4D21-B525-0504848DE021}"/>
              </a:ext>
            </a:extLst>
          </p:cNvPr>
          <p:cNvSpPr txBox="1"/>
          <p:nvPr/>
        </p:nvSpPr>
        <p:spPr>
          <a:xfrm>
            <a:off x="507567" y="8537776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Procesos Internos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2ED8E7F-8BF0-4BB7-BAED-53CB6F7AA1F8}"/>
              </a:ext>
            </a:extLst>
          </p:cNvPr>
          <p:cNvSpPr txBox="1"/>
          <p:nvPr/>
        </p:nvSpPr>
        <p:spPr>
          <a:xfrm>
            <a:off x="507567" y="10902613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Aprendizaje y Desarrollo</a:t>
            </a:r>
          </a:p>
        </p:txBody>
      </p:sp>
      <p:sp>
        <p:nvSpPr>
          <p:cNvPr id="140" name="Rectángulo: esquinas redondeadas 3">
            <a:extLst>
              <a:ext uri="{FF2B5EF4-FFF2-40B4-BE49-F238E27FC236}">
                <a16:creationId xmlns:a16="http://schemas.microsoft.com/office/drawing/2014/main" id="{6175C5B6-B5B9-4EAE-A568-063E572CF68D}"/>
              </a:ext>
            </a:extLst>
          </p:cNvPr>
          <p:cNvSpPr/>
          <p:nvPr/>
        </p:nvSpPr>
        <p:spPr>
          <a:xfrm>
            <a:off x="10776874" y="2709762"/>
            <a:ext cx="4669635" cy="1225868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Garantizar la permanente creación de valor para el accionista</a:t>
            </a:r>
          </a:p>
        </p:txBody>
      </p:sp>
      <p:sp>
        <p:nvSpPr>
          <p:cNvPr id="141" name="Rectángulo: esquinas redondeadas 12">
            <a:extLst>
              <a:ext uri="{FF2B5EF4-FFF2-40B4-BE49-F238E27FC236}">
                <a16:creationId xmlns:a16="http://schemas.microsoft.com/office/drawing/2014/main" id="{3C5C6896-F535-4D46-B0E0-D06151654CD2}"/>
              </a:ext>
            </a:extLst>
          </p:cNvPr>
          <p:cNvSpPr/>
          <p:nvPr/>
        </p:nvSpPr>
        <p:spPr>
          <a:xfrm>
            <a:off x="4765854" y="3609080"/>
            <a:ext cx="4666889" cy="1310946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el índice combinado</a:t>
            </a:r>
          </a:p>
        </p:txBody>
      </p:sp>
      <p:sp>
        <p:nvSpPr>
          <p:cNvPr id="142" name="Rectángulo: esquinas redondeadas 13">
            <a:extLst>
              <a:ext uri="{FF2B5EF4-FFF2-40B4-BE49-F238E27FC236}">
                <a16:creationId xmlns:a16="http://schemas.microsoft.com/office/drawing/2014/main" id="{1A2DCB35-D5A6-4ED6-9F7D-5B17CB1107E0}"/>
              </a:ext>
            </a:extLst>
          </p:cNvPr>
          <p:cNvSpPr/>
          <p:nvPr/>
        </p:nvSpPr>
        <p:spPr>
          <a:xfrm>
            <a:off x="16932484" y="3605736"/>
            <a:ext cx="4666889" cy="1310946"/>
          </a:xfrm>
          <a:prstGeom prst="roundRect">
            <a:avLst/>
          </a:prstGeom>
          <a:solidFill>
            <a:schemeClr val="accent5"/>
          </a:solidFill>
          <a:ln w="63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crecimiento real de primas</a:t>
            </a:r>
          </a:p>
        </p:txBody>
      </p:sp>
      <p:sp>
        <p:nvSpPr>
          <p:cNvPr id="143" name="CuadroTexto 31">
            <a:extLst>
              <a:ext uri="{FF2B5EF4-FFF2-40B4-BE49-F238E27FC236}">
                <a16:creationId xmlns:a16="http://schemas.microsoft.com/office/drawing/2014/main" id="{C120DDEC-9229-4B84-AE9C-37D987B356E3}"/>
              </a:ext>
            </a:extLst>
          </p:cNvPr>
          <p:cNvSpPr txBox="1"/>
          <p:nvPr/>
        </p:nvSpPr>
        <p:spPr>
          <a:xfrm>
            <a:off x="10819404" y="2323863"/>
            <a:ext cx="3474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VALOR AL ACCIONISTA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4" name="CuadroTexto 31">
            <a:extLst>
              <a:ext uri="{FF2B5EF4-FFF2-40B4-BE49-F238E27FC236}">
                <a16:creationId xmlns:a16="http://schemas.microsoft.com/office/drawing/2014/main" id="{3DB82EE6-99F4-460F-B031-12BB31CD1F34}"/>
              </a:ext>
            </a:extLst>
          </p:cNvPr>
          <p:cNvSpPr txBox="1"/>
          <p:nvPr/>
        </p:nvSpPr>
        <p:spPr>
          <a:xfrm>
            <a:off x="4837720" y="3268094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PRODUCTIVIDAD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5" name="CuadroTexto 31">
            <a:extLst>
              <a:ext uri="{FF2B5EF4-FFF2-40B4-BE49-F238E27FC236}">
                <a16:creationId xmlns:a16="http://schemas.microsoft.com/office/drawing/2014/main" id="{04286AE9-801E-4E18-8ECA-1433C0D9F006}"/>
              </a:ext>
            </a:extLst>
          </p:cNvPr>
          <p:cNvSpPr txBox="1"/>
          <p:nvPr/>
        </p:nvSpPr>
        <p:spPr>
          <a:xfrm>
            <a:off x="16983276" y="3271372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CRECIMIENTO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6" name="Rectángulo redondeado 56">
            <a:extLst>
              <a:ext uri="{FF2B5EF4-FFF2-40B4-BE49-F238E27FC236}">
                <a16:creationId xmlns:a16="http://schemas.microsoft.com/office/drawing/2014/main" id="{9C3BE88C-24DB-4915-84FF-F2FEEDD99F6F}"/>
              </a:ext>
            </a:extLst>
          </p:cNvPr>
          <p:cNvSpPr/>
          <p:nvPr/>
        </p:nvSpPr>
        <p:spPr>
          <a:xfrm>
            <a:off x="3765373" y="5624303"/>
            <a:ext cx="18665488" cy="2231922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7" name="Rectángulo: esquinas redondeadas 14">
            <a:extLst>
              <a:ext uri="{FF2B5EF4-FFF2-40B4-BE49-F238E27FC236}">
                <a16:creationId xmlns:a16="http://schemas.microsoft.com/office/drawing/2014/main" id="{C87DF15B-B5B5-4925-B129-DECD55FD3118}"/>
              </a:ext>
            </a:extLst>
          </p:cNvPr>
          <p:cNvSpPr/>
          <p:nvPr/>
        </p:nvSpPr>
        <p:spPr>
          <a:xfrm>
            <a:off x="4676765" y="6106925"/>
            <a:ext cx="484506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la percepción del cliente</a:t>
            </a:r>
          </a:p>
        </p:txBody>
      </p:sp>
      <p:sp>
        <p:nvSpPr>
          <p:cNvPr id="148" name="Rectángulo: esquinas redondeadas 15">
            <a:extLst>
              <a:ext uri="{FF2B5EF4-FFF2-40B4-BE49-F238E27FC236}">
                <a16:creationId xmlns:a16="http://schemas.microsoft.com/office/drawing/2014/main" id="{A1F7B0CF-5CDE-4ED0-96F0-47D1F64F013B}"/>
              </a:ext>
            </a:extLst>
          </p:cNvPr>
          <p:cNvSpPr/>
          <p:nvPr/>
        </p:nvSpPr>
        <p:spPr>
          <a:xfrm>
            <a:off x="10776874" y="6116400"/>
            <a:ext cx="466963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los ingresos en cada uno de los segmentos de interés</a:t>
            </a:r>
          </a:p>
        </p:txBody>
      </p:sp>
      <p:sp>
        <p:nvSpPr>
          <p:cNvPr id="149" name="Rectángulo: esquinas redondeadas 17">
            <a:extLst>
              <a:ext uri="{FF2B5EF4-FFF2-40B4-BE49-F238E27FC236}">
                <a16:creationId xmlns:a16="http://schemas.microsoft.com/office/drawing/2014/main" id="{8BBFEBB0-3721-43F8-997A-2B072C0EA7A6}"/>
              </a:ext>
            </a:extLst>
          </p:cNvPr>
          <p:cNvSpPr/>
          <p:nvPr/>
        </p:nvSpPr>
        <p:spPr>
          <a:xfrm>
            <a:off x="16790640" y="6120308"/>
            <a:ext cx="4808733" cy="1546073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el porcentaje de participación en el mercado asegurador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0" name="CuadroTexto 31">
            <a:extLst>
              <a:ext uri="{FF2B5EF4-FFF2-40B4-BE49-F238E27FC236}">
                <a16:creationId xmlns:a16="http://schemas.microsoft.com/office/drawing/2014/main" id="{239F4048-BEDD-4A57-9020-81B18BB06C30}"/>
              </a:ext>
            </a:extLst>
          </p:cNvPr>
          <p:cNvSpPr txBox="1"/>
          <p:nvPr/>
        </p:nvSpPr>
        <p:spPr>
          <a:xfrm>
            <a:off x="4803387" y="5735000"/>
            <a:ext cx="353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PROPUESTA DE VALOR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1" name="CuadroTexto 31">
            <a:extLst>
              <a:ext uri="{FF2B5EF4-FFF2-40B4-BE49-F238E27FC236}">
                <a16:creationId xmlns:a16="http://schemas.microsoft.com/office/drawing/2014/main" id="{67F755FB-5A7E-4CAF-8F27-A842274EC077}"/>
              </a:ext>
            </a:extLst>
          </p:cNvPr>
          <p:cNvSpPr txBox="1"/>
          <p:nvPr/>
        </p:nvSpPr>
        <p:spPr>
          <a:xfrm>
            <a:off x="10819404" y="5735000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CLIENTES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2" name="CuadroTexto 31">
            <a:extLst>
              <a:ext uri="{FF2B5EF4-FFF2-40B4-BE49-F238E27FC236}">
                <a16:creationId xmlns:a16="http://schemas.microsoft.com/office/drawing/2014/main" id="{5406E4A1-4C60-4E05-92F3-274DC64CB558}"/>
              </a:ext>
            </a:extLst>
          </p:cNvPr>
          <p:cNvSpPr txBox="1"/>
          <p:nvPr/>
        </p:nvSpPr>
        <p:spPr>
          <a:xfrm>
            <a:off x="16873924" y="5747827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MERCADO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3" name="Rectángulo redondeado 65">
            <a:extLst>
              <a:ext uri="{FF2B5EF4-FFF2-40B4-BE49-F238E27FC236}">
                <a16:creationId xmlns:a16="http://schemas.microsoft.com/office/drawing/2014/main" id="{3C93E725-7E8D-4BF1-882B-B8CDC56CB187}"/>
              </a:ext>
            </a:extLst>
          </p:cNvPr>
          <p:cNvSpPr/>
          <p:nvPr/>
        </p:nvSpPr>
        <p:spPr>
          <a:xfrm>
            <a:off x="3758584" y="8560078"/>
            <a:ext cx="18706213" cy="1430586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4" name="Rectángulo: esquinas redondeadas 18">
            <a:extLst>
              <a:ext uri="{FF2B5EF4-FFF2-40B4-BE49-F238E27FC236}">
                <a16:creationId xmlns:a16="http://schemas.microsoft.com/office/drawing/2014/main" id="{286CDAF3-01BA-4BD6-89B1-1694E307FAAE}"/>
              </a:ext>
            </a:extLst>
          </p:cNvPr>
          <p:cNvSpPr/>
          <p:nvPr/>
        </p:nvSpPr>
        <p:spPr>
          <a:xfrm>
            <a:off x="4936778" y="8793873"/>
            <a:ext cx="7387164" cy="1019845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Hacer eficientes los procesos críticos</a:t>
            </a:r>
          </a:p>
        </p:txBody>
      </p:sp>
      <p:sp>
        <p:nvSpPr>
          <p:cNvPr id="155" name="Rectángulo: esquinas redondeadas 18">
            <a:extLst>
              <a:ext uri="{FF2B5EF4-FFF2-40B4-BE49-F238E27FC236}">
                <a16:creationId xmlns:a16="http://schemas.microsoft.com/office/drawing/2014/main" id="{AE6CF8A4-56B7-4851-B6A7-A75B1A61FA62}"/>
              </a:ext>
            </a:extLst>
          </p:cNvPr>
          <p:cNvSpPr/>
          <p:nvPr/>
        </p:nvSpPr>
        <p:spPr>
          <a:xfrm>
            <a:off x="14009796" y="8814195"/>
            <a:ext cx="7387164" cy="10198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Asegurar la efectiva gestión de riesgos de la compañía</a:t>
            </a:r>
          </a:p>
        </p:txBody>
      </p:sp>
      <p:sp>
        <p:nvSpPr>
          <p:cNvPr id="156" name="CuadroTexto 31">
            <a:extLst>
              <a:ext uri="{FF2B5EF4-FFF2-40B4-BE49-F238E27FC236}">
                <a16:creationId xmlns:a16="http://schemas.microsoft.com/office/drawing/2014/main" id="{94868D43-679A-49F5-A213-EA833209F5B5}"/>
              </a:ext>
            </a:extLst>
          </p:cNvPr>
          <p:cNvSpPr txBox="1"/>
          <p:nvPr/>
        </p:nvSpPr>
        <p:spPr>
          <a:xfrm>
            <a:off x="3911459" y="8226010"/>
            <a:ext cx="3789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6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PROCESOS Y RIESGOS</a:t>
            </a:r>
            <a:endParaRPr lang="es-ES" sz="16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7" name="Rectángulo redondeado 69">
            <a:extLst>
              <a:ext uri="{FF2B5EF4-FFF2-40B4-BE49-F238E27FC236}">
                <a16:creationId xmlns:a16="http://schemas.microsoft.com/office/drawing/2014/main" id="{810224FD-8038-4719-87EE-CD51CEACFF18}"/>
              </a:ext>
            </a:extLst>
          </p:cNvPr>
          <p:cNvSpPr/>
          <p:nvPr/>
        </p:nvSpPr>
        <p:spPr>
          <a:xfrm>
            <a:off x="3758584" y="10620257"/>
            <a:ext cx="18706213" cy="2169030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8" name="Rectángulo: esquinas redondeadas 20">
            <a:extLst>
              <a:ext uri="{FF2B5EF4-FFF2-40B4-BE49-F238E27FC236}">
                <a16:creationId xmlns:a16="http://schemas.microsoft.com/office/drawing/2014/main" id="{88190B04-AC89-4EE7-89C6-6549D2438879}"/>
              </a:ext>
            </a:extLst>
          </p:cNvPr>
          <p:cNvSpPr/>
          <p:nvPr/>
        </p:nvSpPr>
        <p:spPr>
          <a:xfrm>
            <a:off x="10726409" y="11035825"/>
            <a:ext cx="5396606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un mayor desarrollo tecnológico</a:t>
            </a:r>
          </a:p>
        </p:txBody>
      </p:sp>
      <p:sp>
        <p:nvSpPr>
          <p:cNvPr id="159" name="Rectángulo: esquinas redondeadas 20">
            <a:extLst>
              <a:ext uri="{FF2B5EF4-FFF2-40B4-BE49-F238E27FC236}">
                <a16:creationId xmlns:a16="http://schemas.microsoft.com/office/drawing/2014/main" id="{F9FC083B-DDFF-4E32-82D3-5397C3A3E040}"/>
              </a:ext>
            </a:extLst>
          </p:cNvPr>
          <p:cNvSpPr/>
          <p:nvPr/>
        </p:nvSpPr>
        <p:spPr>
          <a:xfrm>
            <a:off x="16595603" y="10990481"/>
            <a:ext cx="5396606" cy="1576943"/>
          </a:xfrm>
          <a:prstGeom prst="roundRect">
            <a:avLst/>
          </a:prstGeom>
          <a:solidFill>
            <a:schemeClr val="accent5"/>
          </a:solidFill>
          <a:ln w="9525" cap="flat" cmpd="sng" algn="ctr">
            <a:solidFill>
              <a:schemeClr val="accent5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Digital</a:t>
            </a:r>
          </a:p>
        </p:txBody>
      </p:sp>
      <p:sp>
        <p:nvSpPr>
          <p:cNvPr id="160" name="CuadroTexto 31">
            <a:extLst>
              <a:ext uri="{FF2B5EF4-FFF2-40B4-BE49-F238E27FC236}">
                <a16:creationId xmlns:a16="http://schemas.microsoft.com/office/drawing/2014/main" id="{DB52A4A7-0615-4208-A003-F20DE47BB1CE}"/>
              </a:ext>
            </a:extLst>
          </p:cNvPr>
          <p:cNvSpPr txBox="1"/>
          <p:nvPr/>
        </p:nvSpPr>
        <p:spPr>
          <a:xfrm>
            <a:off x="4408451" y="10710681"/>
            <a:ext cx="6703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TALENTO HUMANO Y CULTURA ORGANIZACIONAL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1" name="CuadroTexto 31">
            <a:extLst>
              <a:ext uri="{FF2B5EF4-FFF2-40B4-BE49-F238E27FC236}">
                <a16:creationId xmlns:a16="http://schemas.microsoft.com/office/drawing/2014/main" id="{ABA26524-F37A-4BE7-B27A-D40EDE846F02}"/>
              </a:ext>
            </a:extLst>
          </p:cNvPr>
          <p:cNvSpPr txBox="1"/>
          <p:nvPr/>
        </p:nvSpPr>
        <p:spPr>
          <a:xfrm>
            <a:off x="11156252" y="10667964"/>
            <a:ext cx="456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INNOVACIÓN Y TECNOLOGÍA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2" name="Abrir corchete 161">
            <a:extLst>
              <a:ext uri="{FF2B5EF4-FFF2-40B4-BE49-F238E27FC236}">
                <a16:creationId xmlns:a16="http://schemas.microsoft.com/office/drawing/2014/main" id="{3222AF4A-AF8E-4C40-8E8C-9200E766073B}"/>
              </a:ext>
            </a:extLst>
          </p:cNvPr>
          <p:cNvSpPr/>
          <p:nvPr/>
        </p:nvSpPr>
        <p:spPr>
          <a:xfrm flipH="1">
            <a:off x="22464797" y="3058232"/>
            <a:ext cx="218153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3" name="Abrir corchete 162">
            <a:extLst>
              <a:ext uri="{FF2B5EF4-FFF2-40B4-BE49-F238E27FC236}">
                <a16:creationId xmlns:a16="http://schemas.microsoft.com/office/drawing/2014/main" id="{F210E8E4-B7A4-4F1C-8D64-DA5BE2F2CF0F}"/>
              </a:ext>
            </a:extLst>
          </p:cNvPr>
          <p:cNvSpPr/>
          <p:nvPr/>
        </p:nvSpPr>
        <p:spPr>
          <a:xfrm flipH="1">
            <a:off x="22430861" y="5599166"/>
            <a:ext cx="236844" cy="235748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4" name="Abrir corchete 163">
            <a:extLst>
              <a:ext uri="{FF2B5EF4-FFF2-40B4-BE49-F238E27FC236}">
                <a16:creationId xmlns:a16="http://schemas.microsoft.com/office/drawing/2014/main" id="{0ED4EE5A-8816-4501-AFDF-2BDCCF29026E}"/>
              </a:ext>
            </a:extLst>
          </p:cNvPr>
          <p:cNvSpPr/>
          <p:nvPr/>
        </p:nvSpPr>
        <p:spPr>
          <a:xfrm flipH="1">
            <a:off x="22487969" y="840753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5" name="Abrir corchete 164">
            <a:extLst>
              <a:ext uri="{FF2B5EF4-FFF2-40B4-BE49-F238E27FC236}">
                <a16:creationId xmlns:a16="http://schemas.microsoft.com/office/drawing/2014/main" id="{09E4D815-B416-4213-AE65-4E09C7D73D2F}"/>
              </a:ext>
            </a:extLst>
          </p:cNvPr>
          <p:cNvSpPr/>
          <p:nvPr/>
        </p:nvSpPr>
        <p:spPr>
          <a:xfrm flipH="1">
            <a:off x="22452741" y="10527126"/>
            <a:ext cx="218154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cxnSp>
        <p:nvCxnSpPr>
          <p:cNvPr id="166" name="Conector curvado 78">
            <a:extLst>
              <a:ext uri="{FF2B5EF4-FFF2-40B4-BE49-F238E27FC236}">
                <a16:creationId xmlns:a16="http://schemas.microsoft.com/office/drawing/2014/main" id="{85956636-9254-4783-A9D3-75FC4A90D6C5}"/>
              </a:ext>
            </a:extLst>
          </p:cNvPr>
          <p:cNvCxnSpPr>
            <a:endCxn id="140" idx="1"/>
          </p:cNvCxnSpPr>
          <p:nvPr/>
        </p:nvCxnSpPr>
        <p:spPr>
          <a:xfrm flipV="1">
            <a:off x="9440255" y="3322696"/>
            <a:ext cx="1336619" cy="896760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67" name="Conector curvado 79">
            <a:extLst>
              <a:ext uri="{FF2B5EF4-FFF2-40B4-BE49-F238E27FC236}">
                <a16:creationId xmlns:a16="http://schemas.microsoft.com/office/drawing/2014/main" id="{16772E38-5992-4E09-9C15-320ADCC6EE47}"/>
              </a:ext>
            </a:extLst>
          </p:cNvPr>
          <p:cNvCxnSpPr>
            <a:stCxn id="142" idx="1"/>
            <a:endCxn id="140" idx="3"/>
          </p:cNvCxnSpPr>
          <p:nvPr/>
        </p:nvCxnSpPr>
        <p:spPr>
          <a:xfrm rot="10800000">
            <a:off x="15446510" y="3322697"/>
            <a:ext cx="1485975" cy="938513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68" name="Flecha: hacia abajo 167">
            <a:extLst>
              <a:ext uri="{FF2B5EF4-FFF2-40B4-BE49-F238E27FC236}">
                <a16:creationId xmlns:a16="http://schemas.microsoft.com/office/drawing/2014/main" id="{D9D22FF6-C611-45E1-B7CE-134EBAA480BF}"/>
              </a:ext>
            </a:extLst>
          </p:cNvPr>
          <p:cNvSpPr/>
          <p:nvPr/>
        </p:nvSpPr>
        <p:spPr>
          <a:xfrm rot="10800000">
            <a:off x="6516149" y="5021898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69" name="Flecha: hacia abajo 168">
            <a:extLst>
              <a:ext uri="{FF2B5EF4-FFF2-40B4-BE49-F238E27FC236}">
                <a16:creationId xmlns:a16="http://schemas.microsoft.com/office/drawing/2014/main" id="{8CE7C826-A605-4518-BD16-39DDE0D15175}"/>
              </a:ext>
            </a:extLst>
          </p:cNvPr>
          <p:cNvSpPr/>
          <p:nvPr/>
        </p:nvSpPr>
        <p:spPr>
          <a:xfrm rot="10800000">
            <a:off x="18800443" y="5021438"/>
            <a:ext cx="1166296" cy="584263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0" name="Flecha: hacia abajo 169">
            <a:extLst>
              <a:ext uri="{FF2B5EF4-FFF2-40B4-BE49-F238E27FC236}">
                <a16:creationId xmlns:a16="http://schemas.microsoft.com/office/drawing/2014/main" id="{34FD4F5E-1DB3-44D2-B4C4-88EDDF688771}"/>
              </a:ext>
            </a:extLst>
          </p:cNvPr>
          <p:cNvSpPr/>
          <p:nvPr/>
        </p:nvSpPr>
        <p:spPr>
          <a:xfrm rot="10800000">
            <a:off x="8047212" y="7930602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1" name="Flecha: hacia abajo 170">
            <a:extLst>
              <a:ext uri="{FF2B5EF4-FFF2-40B4-BE49-F238E27FC236}">
                <a16:creationId xmlns:a16="http://schemas.microsoft.com/office/drawing/2014/main" id="{1076D4C0-E027-46BB-8B35-0A80C9145BAE}"/>
              </a:ext>
            </a:extLst>
          </p:cNvPr>
          <p:cNvSpPr/>
          <p:nvPr/>
        </p:nvSpPr>
        <p:spPr>
          <a:xfrm rot="10800000">
            <a:off x="17120230" y="7929345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2" name="Flecha: hacia abajo 171">
            <a:extLst>
              <a:ext uri="{FF2B5EF4-FFF2-40B4-BE49-F238E27FC236}">
                <a16:creationId xmlns:a16="http://schemas.microsoft.com/office/drawing/2014/main" id="{5FC3F4A4-D983-434E-A64A-9A9E3B6BB2D4}"/>
              </a:ext>
            </a:extLst>
          </p:cNvPr>
          <p:cNvSpPr/>
          <p:nvPr/>
        </p:nvSpPr>
        <p:spPr>
          <a:xfrm rot="10800000">
            <a:off x="6516149" y="1004759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3" name="Flecha: hacia abajo 172">
            <a:extLst>
              <a:ext uri="{FF2B5EF4-FFF2-40B4-BE49-F238E27FC236}">
                <a16:creationId xmlns:a16="http://schemas.microsoft.com/office/drawing/2014/main" id="{DAA8158A-64E4-4815-B1A2-F8797EBAE72E}"/>
              </a:ext>
            </a:extLst>
          </p:cNvPr>
          <p:cNvSpPr/>
          <p:nvPr/>
        </p:nvSpPr>
        <p:spPr>
          <a:xfrm rot="10800000">
            <a:off x="18865171" y="1004717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9" name="Sepcs contenido">
            <a:extLst>
              <a:ext uri="{FF2B5EF4-FFF2-40B4-BE49-F238E27FC236}">
                <a16:creationId xmlns:a16="http://schemas.microsoft.com/office/drawing/2014/main" id="{FEDE1EE1-18B7-49E0-9D33-50DB0D90D08A}"/>
              </a:ext>
            </a:extLst>
          </p:cNvPr>
          <p:cNvSpPr txBox="1"/>
          <p:nvPr/>
        </p:nvSpPr>
        <p:spPr>
          <a:xfrm>
            <a:off x="1896042" y="908102"/>
            <a:ext cx="20320433" cy="1159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>
              <a:defRPr sz="90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CO" sz="6600" dirty="0">
                <a:solidFill>
                  <a:srgbClr val="265335"/>
                </a:solidFill>
              </a:rPr>
              <a:t>Mapa </a:t>
            </a:r>
            <a:r>
              <a:rPr lang="es-CO" sz="6600" dirty="0">
                <a:solidFill>
                  <a:srgbClr val="75C044"/>
                </a:solidFill>
                <a:latin typeface="Verdana"/>
                <a:ea typeface="Verdana"/>
              </a:rPr>
              <a:t>Estratégico Corporativo </a:t>
            </a:r>
            <a:r>
              <a:rPr lang="es-CO" sz="5400" dirty="0">
                <a:solidFill>
                  <a:srgbClr val="75C044"/>
                </a:solidFill>
                <a:latin typeface="Verdana"/>
                <a:ea typeface="Verdana"/>
              </a:rPr>
              <a:t>2020-2021</a:t>
            </a:r>
            <a:endParaRPr sz="6600" dirty="0">
              <a:solidFill>
                <a:srgbClr val="75C044"/>
              </a:solidFill>
              <a:latin typeface="Verdana"/>
              <a:ea typeface="Verdana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BF4ED5B-8217-44DF-926C-0ADF12D192EF}"/>
              </a:ext>
            </a:extLst>
          </p:cNvPr>
          <p:cNvSpPr txBox="1"/>
          <p:nvPr/>
        </p:nvSpPr>
        <p:spPr>
          <a:xfrm>
            <a:off x="2754005" y="1834062"/>
            <a:ext cx="5152050" cy="5751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Resultado a agosto 2020</a:t>
            </a:r>
            <a:endParaRPr kumimoji="0" lang="es-CO" sz="2800" b="1" i="0" u="none" strike="noStrike" cap="none" spc="0" normalizeH="0" baseline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01AF39EB-5AF1-465F-9E16-0519B48FFF10}"/>
              </a:ext>
            </a:extLst>
          </p:cNvPr>
          <p:cNvSpPr txBox="1"/>
          <p:nvPr/>
        </p:nvSpPr>
        <p:spPr>
          <a:xfrm>
            <a:off x="124216" y="12326632"/>
            <a:ext cx="1956774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Cumplimiento 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CFDB6732-1CCC-430A-9F25-271D55140649}"/>
              </a:ext>
            </a:extLst>
          </p:cNvPr>
          <p:cNvSpPr txBox="1"/>
          <p:nvPr/>
        </p:nvSpPr>
        <p:spPr>
          <a:xfrm>
            <a:off x="2234514" y="4483483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132,0%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ED410AD-EF9B-4248-A7E8-5D3F85C8EC7C}"/>
              </a:ext>
            </a:extLst>
          </p:cNvPr>
          <p:cNvSpPr txBox="1"/>
          <p:nvPr/>
        </p:nvSpPr>
        <p:spPr>
          <a:xfrm>
            <a:off x="2386269" y="7149070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92,3%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2C6E4564-2B38-4DD2-AE4B-7AC12E54E701}"/>
              </a:ext>
            </a:extLst>
          </p:cNvPr>
          <p:cNvSpPr txBox="1"/>
          <p:nvPr/>
        </p:nvSpPr>
        <p:spPr>
          <a:xfrm>
            <a:off x="2204588" y="9668399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70E1E2B-74F1-4A28-AC4C-06CF5F5FFD3C}"/>
              </a:ext>
            </a:extLst>
          </p:cNvPr>
          <p:cNvSpPr txBox="1"/>
          <p:nvPr/>
        </p:nvSpPr>
        <p:spPr>
          <a:xfrm>
            <a:off x="2386269" y="12056864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92,5%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CA8877F-DC46-4234-ADBA-A4359EDF8E8F}"/>
              </a:ext>
            </a:extLst>
          </p:cNvPr>
          <p:cNvSpPr txBox="1"/>
          <p:nvPr/>
        </p:nvSpPr>
        <p:spPr>
          <a:xfrm>
            <a:off x="14293565" y="2346360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207,1%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1453B19D-F240-4D36-9B11-4DD99E6587A8}"/>
              </a:ext>
            </a:extLst>
          </p:cNvPr>
          <p:cNvSpPr txBox="1"/>
          <p:nvPr/>
        </p:nvSpPr>
        <p:spPr>
          <a:xfrm>
            <a:off x="8333244" y="3257401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100,8%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9A92652-24D5-47F3-8BB5-2D9FD4F896C5}"/>
              </a:ext>
            </a:extLst>
          </p:cNvPr>
          <p:cNvSpPr txBox="1"/>
          <p:nvPr/>
        </p:nvSpPr>
        <p:spPr>
          <a:xfrm>
            <a:off x="20663561" y="3224892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88,0%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91FF81F-D5EC-4956-A16D-B1BD95FC07BC}"/>
              </a:ext>
            </a:extLst>
          </p:cNvPr>
          <p:cNvSpPr txBox="1"/>
          <p:nvPr/>
        </p:nvSpPr>
        <p:spPr>
          <a:xfrm>
            <a:off x="8495915" y="5753538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99,9%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3B8CF8F-F57D-4B8B-AFEA-BB712F23C7DE}"/>
              </a:ext>
            </a:extLst>
          </p:cNvPr>
          <p:cNvSpPr txBox="1"/>
          <p:nvPr/>
        </p:nvSpPr>
        <p:spPr>
          <a:xfrm>
            <a:off x="14379870" y="5758621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86,4%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9201E39-4DD6-4441-B01E-FE4565A176AE}"/>
              </a:ext>
            </a:extLst>
          </p:cNvPr>
          <p:cNvSpPr txBox="1"/>
          <p:nvPr/>
        </p:nvSpPr>
        <p:spPr>
          <a:xfrm>
            <a:off x="20600245" y="5756906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90,4%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E6D50C6-B3A9-4A44-8C61-DE98CABE38FA}"/>
              </a:ext>
            </a:extLst>
          </p:cNvPr>
          <p:cNvSpPr txBox="1"/>
          <p:nvPr/>
        </p:nvSpPr>
        <p:spPr>
          <a:xfrm>
            <a:off x="12376259" y="913331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103,7%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904B73C7-98A4-44DE-B93A-502136184192}"/>
              </a:ext>
            </a:extLst>
          </p:cNvPr>
          <p:cNvSpPr txBox="1"/>
          <p:nvPr/>
        </p:nvSpPr>
        <p:spPr>
          <a:xfrm>
            <a:off x="21456643" y="9170186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642B2402-D752-4BBA-BB21-59D17EB3C9FC}"/>
              </a:ext>
            </a:extLst>
          </p:cNvPr>
          <p:cNvSpPr txBox="1"/>
          <p:nvPr/>
        </p:nvSpPr>
        <p:spPr>
          <a:xfrm>
            <a:off x="9160094" y="1112109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113,8%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4BE3704-9AFF-4F5B-8C49-95CCE8C2B1D6}"/>
              </a:ext>
            </a:extLst>
          </p:cNvPr>
          <p:cNvSpPr txBox="1"/>
          <p:nvPr/>
        </p:nvSpPr>
        <p:spPr>
          <a:xfrm>
            <a:off x="15074980" y="10689842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469FA940-376A-4791-B072-669278E7A002}"/>
              </a:ext>
            </a:extLst>
          </p:cNvPr>
          <p:cNvSpPr txBox="1"/>
          <p:nvPr/>
        </p:nvSpPr>
        <p:spPr>
          <a:xfrm>
            <a:off x="20977495" y="10620257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60,1%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2D206744-5F3A-4C8E-BFB9-2442AC310ED2}"/>
              </a:ext>
            </a:extLst>
          </p:cNvPr>
          <p:cNvSpPr txBox="1"/>
          <p:nvPr/>
        </p:nvSpPr>
        <p:spPr>
          <a:xfrm>
            <a:off x="7970763" y="1981698"/>
            <a:ext cx="1149528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105,0%</a:t>
            </a:r>
            <a:endParaRPr kumimoji="0" lang="es-CO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CE7B60AB-077E-4979-8B66-44C2B4CEFCEE}"/>
              </a:ext>
            </a:extLst>
          </p:cNvPr>
          <p:cNvSpPr/>
          <p:nvPr/>
        </p:nvSpPr>
        <p:spPr>
          <a:xfrm>
            <a:off x="-24000" y="2344680"/>
            <a:ext cx="24408000" cy="3276000"/>
          </a:xfrm>
          <a:prstGeom prst="rect">
            <a:avLst/>
          </a:prstGeom>
          <a:solidFill>
            <a:schemeClr val="bg1">
              <a:lumMod val="95000"/>
              <a:alpha val="97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97" tIns="50797" rIns="50797" bIns="50797" numCol="1" spcCol="38100" rtlCol="0" anchor="ctr">
            <a:spAutoFit/>
          </a:bodyPr>
          <a:lstStyle/>
          <a:p>
            <a:pPr algn="ctr" defTabSz="584142" hangingPunct="0"/>
            <a:endParaRPr lang="es-CO" sz="4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60AAD841-D002-4393-A8B3-1016C820043C}"/>
              </a:ext>
            </a:extLst>
          </p:cNvPr>
          <p:cNvSpPr/>
          <p:nvPr/>
        </p:nvSpPr>
        <p:spPr>
          <a:xfrm>
            <a:off x="-24000" y="8008624"/>
            <a:ext cx="24408000" cy="5004000"/>
          </a:xfrm>
          <a:prstGeom prst="rect">
            <a:avLst/>
          </a:prstGeom>
          <a:solidFill>
            <a:schemeClr val="bg1">
              <a:lumMod val="95000"/>
              <a:alpha val="97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97" tIns="50797" rIns="50797" bIns="50797" numCol="1" spcCol="38100" rtlCol="0" anchor="ctr">
            <a:spAutoFit/>
          </a:bodyPr>
          <a:lstStyle/>
          <a:p>
            <a:pPr algn="ctr" defTabSz="584142" hangingPunct="0"/>
            <a:endParaRPr lang="es-CO" sz="4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72" name="Flecha: hacia abajo 71">
            <a:extLst>
              <a:ext uri="{FF2B5EF4-FFF2-40B4-BE49-F238E27FC236}">
                <a16:creationId xmlns:a16="http://schemas.microsoft.com/office/drawing/2014/main" id="{F3A5C5B6-45C3-4F6D-AF48-834692B128A1}"/>
              </a:ext>
            </a:extLst>
          </p:cNvPr>
          <p:cNvSpPr/>
          <p:nvPr/>
        </p:nvSpPr>
        <p:spPr>
          <a:xfrm rot="10800000">
            <a:off x="6456659" y="4965237"/>
            <a:ext cx="1239530" cy="690945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lecha: hacia abajo 74">
            <a:extLst>
              <a:ext uri="{FF2B5EF4-FFF2-40B4-BE49-F238E27FC236}">
                <a16:creationId xmlns:a16="http://schemas.microsoft.com/office/drawing/2014/main" id="{8674C514-C741-4BB3-A5B2-FC9009948C31}"/>
              </a:ext>
            </a:extLst>
          </p:cNvPr>
          <p:cNvSpPr/>
          <p:nvPr/>
        </p:nvSpPr>
        <p:spPr>
          <a:xfrm rot="10800000">
            <a:off x="18646163" y="4993492"/>
            <a:ext cx="1239530" cy="690945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1520817-B46F-44AE-9BC1-1F9BD6C3AC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3732" y="2737492"/>
            <a:ext cx="8015971" cy="223148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67CBC09B-EFAE-40E9-9F88-5195CC330078}"/>
              </a:ext>
            </a:extLst>
          </p:cNvPr>
          <p:cNvSpPr txBox="1"/>
          <p:nvPr/>
        </p:nvSpPr>
        <p:spPr>
          <a:xfrm>
            <a:off x="9749716" y="4614715"/>
            <a:ext cx="897681" cy="3904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A </a:t>
            </a:r>
            <a:r>
              <a:rPr lang="es-ES" sz="1600" dirty="0">
                <a:solidFill>
                  <a:schemeClr val="tx2">
                    <a:lumMod val="75000"/>
                  </a:schemeClr>
                </a:solidFill>
              </a:rPr>
              <a:t>junio</a:t>
            </a:r>
            <a:endParaRPr kumimoji="0" lang="es-CO" sz="1600" b="1" i="0" u="none" strike="noStrike" cap="none" spc="0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FillTx/>
              <a:sym typeface="Helvetica Neue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732CE3A-DBBB-411A-9434-FE57774E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3775" y="9043941"/>
            <a:ext cx="10524671" cy="3214185"/>
          </a:xfrm>
          <a:prstGeom prst="rect">
            <a:avLst/>
          </a:prstGeom>
        </p:spPr>
      </p:pic>
      <p:sp>
        <p:nvSpPr>
          <p:cNvPr id="78" name="Flecha: hacia abajo 77">
            <a:extLst>
              <a:ext uri="{FF2B5EF4-FFF2-40B4-BE49-F238E27FC236}">
                <a16:creationId xmlns:a16="http://schemas.microsoft.com/office/drawing/2014/main" id="{DBD9567E-9EC8-4FA1-9BF0-4FDE5C839C46}"/>
              </a:ext>
            </a:extLst>
          </p:cNvPr>
          <p:cNvSpPr/>
          <p:nvPr/>
        </p:nvSpPr>
        <p:spPr>
          <a:xfrm>
            <a:off x="12556484" y="7845485"/>
            <a:ext cx="1239530" cy="1230897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90A9FA65-C2A0-4850-AD85-F7EBA59C83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05559" y="3378521"/>
            <a:ext cx="7932023" cy="164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37902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">
            <a:extLst>
              <a:ext uri="{FF2B5EF4-FFF2-40B4-BE49-F238E27FC236}">
                <a16:creationId xmlns:a16="http://schemas.microsoft.com/office/drawing/2014/main" id="{74EA9488-3FDF-4BC6-9B17-FFB163E2BA1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ctr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200" b="0" i="0" u="none" strike="noStrike" kern="0" cap="none" spc="0" normalizeH="0" baseline="0" noProof="0">
                <a:ln>
                  <a:noFill/>
                </a:ln>
                <a:solidFill>
                  <a:srgbClr val="75C044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pPr marL="0" marR="0" lvl="0" indent="0" algn="ctr" defTabSz="821531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75C044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88" name="Nombre del Área">
            <a:extLst>
              <a:ext uri="{FF2B5EF4-FFF2-40B4-BE49-F238E27FC236}">
                <a16:creationId xmlns:a16="http://schemas.microsoft.com/office/drawing/2014/main" id="{58F21515-5948-46F9-BCA5-78165ACEA16D}"/>
              </a:ext>
            </a:extLst>
          </p:cNvPr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BCBEC0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Gerencia de Planeación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BCBEC0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131" name="Rectángulo: esquinas redondeadas 19">
            <a:extLst>
              <a:ext uri="{FF2B5EF4-FFF2-40B4-BE49-F238E27FC236}">
                <a16:creationId xmlns:a16="http://schemas.microsoft.com/office/drawing/2014/main" id="{C9ACC5B3-87B0-4073-B202-AD841CE20016}"/>
              </a:ext>
            </a:extLst>
          </p:cNvPr>
          <p:cNvSpPr/>
          <p:nvPr/>
        </p:nvSpPr>
        <p:spPr>
          <a:xfrm>
            <a:off x="4364629" y="11056156"/>
            <a:ext cx="5867213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ES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cultura</a:t>
            </a:r>
          </a:p>
        </p:txBody>
      </p:sp>
      <p:sp>
        <p:nvSpPr>
          <p:cNvPr id="132" name="Abrir corchete 131">
            <a:extLst>
              <a:ext uri="{FF2B5EF4-FFF2-40B4-BE49-F238E27FC236}">
                <a16:creationId xmlns:a16="http://schemas.microsoft.com/office/drawing/2014/main" id="{66910C36-3F64-4EDA-A8F9-40B81526FF15}"/>
              </a:ext>
            </a:extLst>
          </p:cNvPr>
          <p:cNvSpPr/>
          <p:nvPr/>
        </p:nvSpPr>
        <p:spPr>
          <a:xfrm>
            <a:off x="3578684" y="3058232"/>
            <a:ext cx="170121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3" name="Abrir corchete 132">
            <a:extLst>
              <a:ext uri="{FF2B5EF4-FFF2-40B4-BE49-F238E27FC236}">
                <a16:creationId xmlns:a16="http://schemas.microsoft.com/office/drawing/2014/main" id="{220DBF38-D61B-47EA-B37B-A640481545FC}"/>
              </a:ext>
            </a:extLst>
          </p:cNvPr>
          <p:cNvSpPr/>
          <p:nvPr/>
        </p:nvSpPr>
        <p:spPr>
          <a:xfrm>
            <a:off x="3573794" y="5603791"/>
            <a:ext cx="194571" cy="235895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4" name="Abrir corchete 133">
            <a:extLst>
              <a:ext uri="{FF2B5EF4-FFF2-40B4-BE49-F238E27FC236}">
                <a16:creationId xmlns:a16="http://schemas.microsoft.com/office/drawing/2014/main" id="{3BC8FBD2-9D4E-42BE-9B6B-2892DFBE785F}"/>
              </a:ext>
            </a:extLst>
          </p:cNvPr>
          <p:cNvSpPr/>
          <p:nvPr/>
        </p:nvSpPr>
        <p:spPr>
          <a:xfrm>
            <a:off x="3585474" y="843942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5" name="Abrir corchete 134">
            <a:extLst>
              <a:ext uri="{FF2B5EF4-FFF2-40B4-BE49-F238E27FC236}">
                <a16:creationId xmlns:a16="http://schemas.microsoft.com/office/drawing/2014/main" id="{FC9207A8-7549-4F62-A0B0-F2523F425088}"/>
              </a:ext>
            </a:extLst>
          </p:cNvPr>
          <p:cNvSpPr/>
          <p:nvPr/>
        </p:nvSpPr>
        <p:spPr>
          <a:xfrm>
            <a:off x="3581129" y="10526418"/>
            <a:ext cx="179899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D3FD98C6-8EFE-4C34-AC3B-B8A01AF8197F}"/>
              </a:ext>
            </a:extLst>
          </p:cNvPr>
          <p:cNvSpPr txBox="1"/>
          <p:nvPr/>
        </p:nvSpPr>
        <p:spPr>
          <a:xfrm>
            <a:off x="507567" y="3672258"/>
            <a:ext cx="2776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Financiera</a:t>
            </a:r>
          </a:p>
        </p:txBody>
      </p: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7808D6F0-A303-4F2A-8D7C-BABC7C7C42C7}"/>
              </a:ext>
            </a:extLst>
          </p:cNvPr>
          <p:cNvSpPr txBox="1"/>
          <p:nvPr/>
        </p:nvSpPr>
        <p:spPr>
          <a:xfrm>
            <a:off x="507567" y="5991835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Cliente y Mercado</a:t>
            </a: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27D5AFC7-9D1F-4D21-B525-0504848DE021}"/>
              </a:ext>
            </a:extLst>
          </p:cNvPr>
          <p:cNvSpPr txBox="1"/>
          <p:nvPr/>
        </p:nvSpPr>
        <p:spPr>
          <a:xfrm>
            <a:off x="507567" y="8537776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Procesos Internos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2ED8E7F-8BF0-4BB7-BAED-53CB6F7AA1F8}"/>
              </a:ext>
            </a:extLst>
          </p:cNvPr>
          <p:cNvSpPr txBox="1"/>
          <p:nvPr/>
        </p:nvSpPr>
        <p:spPr>
          <a:xfrm>
            <a:off x="507567" y="10902613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Aprendizaje y Desarrollo</a:t>
            </a:r>
          </a:p>
        </p:txBody>
      </p:sp>
      <p:sp>
        <p:nvSpPr>
          <p:cNvPr id="140" name="Rectángulo: esquinas redondeadas 3">
            <a:extLst>
              <a:ext uri="{FF2B5EF4-FFF2-40B4-BE49-F238E27FC236}">
                <a16:creationId xmlns:a16="http://schemas.microsoft.com/office/drawing/2014/main" id="{6175C5B6-B5B9-4EAE-A568-063E572CF68D}"/>
              </a:ext>
            </a:extLst>
          </p:cNvPr>
          <p:cNvSpPr/>
          <p:nvPr/>
        </p:nvSpPr>
        <p:spPr>
          <a:xfrm>
            <a:off x="10776874" y="2709762"/>
            <a:ext cx="4669635" cy="1225868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Garantizar la permanente creación de valor para el accionista</a:t>
            </a:r>
          </a:p>
        </p:txBody>
      </p:sp>
      <p:sp>
        <p:nvSpPr>
          <p:cNvPr id="141" name="Rectángulo: esquinas redondeadas 12">
            <a:extLst>
              <a:ext uri="{FF2B5EF4-FFF2-40B4-BE49-F238E27FC236}">
                <a16:creationId xmlns:a16="http://schemas.microsoft.com/office/drawing/2014/main" id="{3C5C6896-F535-4D46-B0E0-D06151654CD2}"/>
              </a:ext>
            </a:extLst>
          </p:cNvPr>
          <p:cNvSpPr/>
          <p:nvPr/>
        </p:nvSpPr>
        <p:spPr>
          <a:xfrm>
            <a:off x="4765854" y="3609080"/>
            <a:ext cx="4666889" cy="1310946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el índice combinado</a:t>
            </a:r>
          </a:p>
        </p:txBody>
      </p:sp>
      <p:sp>
        <p:nvSpPr>
          <p:cNvPr id="142" name="Rectángulo: esquinas redondeadas 13">
            <a:extLst>
              <a:ext uri="{FF2B5EF4-FFF2-40B4-BE49-F238E27FC236}">
                <a16:creationId xmlns:a16="http://schemas.microsoft.com/office/drawing/2014/main" id="{1A2DCB35-D5A6-4ED6-9F7D-5B17CB1107E0}"/>
              </a:ext>
            </a:extLst>
          </p:cNvPr>
          <p:cNvSpPr/>
          <p:nvPr/>
        </p:nvSpPr>
        <p:spPr>
          <a:xfrm>
            <a:off x="16932484" y="3605736"/>
            <a:ext cx="4666889" cy="1310946"/>
          </a:xfrm>
          <a:prstGeom prst="roundRect">
            <a:avLst/>
          </a:prstGeom>
          <a:solidFill>
            <a:schemeClr val="accent5"/>
          </a:solidFill>
          <a:ln w="63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crecimiento real de primas</a:t>
            </a:r>
          </a:p>
        </p:txBody>
      </p:sp>
      <p:sp>
        <p:nvSpPr>
          <p:cNvPr id="143" name="CuadroTexto 31">
            <a:extLst>
              <a:ext uri="{FF2B5EF4-FFF2-40B4-BE49-F238E27FC236}">
                <a16:creationId xmlns:a16="http://schemas.microsoft.com/office/drawing/2014/main" id="{C120DDEC-9229-4B84-AE9C-37D987B356E3}"/>
              </a:ext>
            </a:extLst>
          </p:cNvPr>
          <p:cNvSpPr txBox="1"/>
          <p:nvPr/>
        </p:nvSpPr>
        <p:spPr>
          <a:xfrm>
            <a:off x="10819404" y="2323863"/>
            <a:ext cx="3474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VALOR AL ACCIONISTA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4" name="CuadroTexto 31">
            <a:extLst>
              <a:ext uri="{FF2B5EF4-FFF2-40B4-BE49-F238E27FC236}">
                <a16:creationId xmlns:a16="http://schemas.microsoft.com/office/drawing/2014/main" id="{3DB82EE6-99F4-460F-B031-12BB31CD1F34}"/>
              </a:ext>
            </a:extLst>
          </p:cNvPr>
          <p:cNvSpPr txBox="1"/>
          <p:nvPr/>
        </p:nvSpPr>
        <p:spPr>
          <a:xfrm>
            <a:off x="4837720" y="3268094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PRODUCTIVIDAD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5" name="CuadroTexto 31">
            <a:extLst>
              <a:ext uri="{FF2B5EF4-FFF2-40B4-BE49-F238E27FC236}">
                <a16:creationId xmlns:a16="http://schemas.microsoft.com/office/drawing/2014/main" id="{04286AE9-801E-4E18-8ECA-1433C0D9F006}"/>
              </a:ext>
            </a:extLst>
          </p:cNvPr>
          <p:cNvSpPr txBox="1"/>
          <p:nvPr/>
        </p:nvSpPr>
        <p:spPr>
          <a:xfrm>
            <a:off x="16983276" y="3271372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CRECIMIENTO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6" name="Rectángulo redondeado 56">
            <a:extLst>
              <a:ext uri="{FF2B5EF4-FFF2-40B4-BE49-F238E27FC236}">
                <a16:creationId xmlns:a16="http://schemas.microsoft.com/office/drawing/2014/main" id="{9C3BE88C-24DB-4915-84FF-F2FEEDD99F6F}"/>
              </a:ext>
            </a:extLst>
          </p:cNvPr>
          <p:cNvSpPr/>
          <p:nvPr/>
        </p:nvSpPr>
        <p:spPr>
          <a:xfrm>
            <a:off x="3765373" y="5624303"/>
            <a:ext cx="18665488" cy="2231922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7" name="Rectángulo: esquinas redondeadas 14">
            <a:extLst>
              <a:ext uri="{FF2B5EF4-FFF2-40B4-BE49-F238E27FC236}">
                <a16:creationId xmlns:a16="http://schemas.microsoft.com/office/drawing/2014/main" id="{C87DF15B-B5B5-4925-B129-DECD55FD3118}"/>
              </a:ext>
            </a:extLst>
          </p:cNvPr>
          <p:cNvSpPr/>
          <p:nvPr/>
        </p:nvSpPr>
        <p:spPr>
          <a:xfrm>
            <a:off x="4676765" y="6106925"/>
            <a:ext cx="484506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la percepción del cliente</a:t>
            </a:r>
          </a:p>
        </p:txBody>
      </p:sp>
      <p:sp>
        <p:nvSpPr>
          <p:cNvPr id="148" name="Rectángulo: esquinas redondeadas 15">
            <a:extLst>
              <a:ext uri="{FF2B5EF4-FFF2-40B4-BE49-F238E27FC236}">
                <a16:creationId xmlns:a16="http://schemas.microsoft.com/office/drawing/2014/main" id="{A1F7B0CF-5CDE-4ED0-96F0-47D1F64F013B}"/>
              </a:ext>
            </a:extLst>
          </p:cNvPr>
          <p:cNvSpPr/>
          <p:nvPr/>
        </p:nvSpPr>
        <p:spPr>
          <a:xfrm>
            <a:off x="10776874" y="6116400"/>
            <a:ext cx="466963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los ingresos en cada uno de los segmentos de interés</a:t>
            </a:r>
          </a:p>
        </p:txBody>
      </p:sp>
      <p:sp>
        <p:nvSpPr>
          <p:cNvPr id="149" name="Rectángulo: esquinas redondeadas 17">
            <a:extLst>
              <a:ext uri="{FF2B5EF4-FFF2-40B4-BE49-F238E27FC236}">
                <a16:creationId xmlns:a16="http://schemas.microsoft.com/office/drawing/2014/main" id="{8BBFEBB0-3721-43F8-997A-2B072C0EA7A6}"/>
              </a:ext>
            </a:extLst>
          </p:cNvPr>
          <p:cNvSpPr/>
          <p:nvPr/>
        </p:nvSpPr>
        <p:spPr>
          <a:xfrm>
            <a:off x="16790640" y="6120308"/>
            <a:ext cx="4808733" cy="1546073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el porcentaje de participación en el mercado asegurador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0" name="CuadroTexto 31">
            <a:extLst>
              <a:ext uri="{FF2B5EF4-FFF2-40B4-BE49-F238E27FC236}">
                <a16:creationId xmlns:a16="http://schemas.microsoft.com/office/drawing/2014/main" id="{239F4048-BEDD-4A57-9020-81B18BB06C30}"/>
              </a:ext>
            </a:extLst>
          </p:cNvPr>
          <p:cNvSpPr txBox="1"/>
          <p:nvPr/>
        </p:nvSpPr>
        <p:spPr>
          <a:xfrm>
            <a:off x="4803387" y="5735000"/>
            <a:ext cx="353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PROPUESTA DE VALOR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1" name="CuadroTexto 31">
            <a:extLst>
              <a:ext uri="{FF2B5EF4-FFF2-40B4-BE49-F238E27FC236}">
                <a16:creationId xmlns:a16="http://schemas.microsoft.com/office/drawing/2014/main" id="{67F755FB-5A7E-4CAF-8F27-A842274EC077}"/>
              </a:ext>
            </a:extLst>
          </p:cNvPr>
          <p:cNvSpPr txBox="1"/>
          <p:nvPr/>
        </p:nvSpPr>
        <p:spPr>
          <a:xfrm>
            <a:off x="10819404" y="5735000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CLIENTES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2" name="CuadroTexto 31">
            <a:extLst>
              <a:ext uri="{FF2B5EF4-FFF2-40B4-BE49-F238E27FC236}">
                <a16:creationId xmlns:a16="http://schemas.microsoft.com/office/drawing/2014/main" id="{5406E4A1-4C60-4E05-92F3-274DC64CB558}"/>
              </a:ext>
            </a:extLst>
          </p:cNvPr>
          <p:cNvSpPr txBox="1"/>
          <p:nvPr/>
        </p:nvSpPr>
        <p:spPr>
          <a:xfrm>
            <a:off x="16873924" y="5747827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MERCADO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3" name="Rectángulo redondeado 65">
            <a:extLst>
              <a:ext uri="{FF2B5EF4-FFF2-40B4-BE49-F238E27FC236}">
                <a16:creationId xmlns:a16="http://schemas.microsoft.com/office/drawing/2014/main" id="{3C93E725-7E8D-4BF1-882B-B8CDC56CB187}"/>
              </a:ext>
            </a:extLst>
          </p:cNvPr>
          <p:cNvSpPr/>
          <p:nvPr/>
        </p:nvSpPr>
        <p:spPr>
          <a:xfrm>
            <a:off x="3758584" y="8560078"/>
            <a:ext cx="18706213" cy="1430586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4" name="Rectángulo: esquinas redondeadas 18">
            <a:extLst>
              <a:ext uri="{FF2B5EF4-FFF2-40B4-BE49-F238E27FC236}">
                <a16:creationId xmlns:a16="http://schemas.microsoft.com/office/drawing/2014/main" id="{286CDAF3-01BA-4BD6-89B1-1694E307FAAE}"/>
              </a:ext>
            </a:extLst>
          </p:cNvPr>
          <p:cNvSpPr/>
          <p:nvPr/>
        </p:nvSpPr>
        <p:spPr>
          <a:xfrm>
            <a:off x="4936778" y="8793873"/>
            <a:ext cx="7387164" cy="1019845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Hacer eficientes los procesos críticos</a:t>
            </a:r>
          </a:p>
        </p:txBody>
      </p:sp>
      <p:sp>
        <p:nvSpPr>
          <p:cNvPr id="155" name="Rectángulo: esquinas redondeadas 18">
            <a:extLst>
              <a:ext uri="{FF2B5EF4-FFF2-40B4-BE49-F238E27FC236}">
                <a16:creationId xmlns:a16="http://schemas.microsoft.com/office/drawing/2014/main" id="{AE6CF8A4-56B7-4851-B6A7-A75B1A61FA62}"/>
              </a:ext>
            </a:extLst>
          </p:cNvPr>
          <p:cNvSpPr/>
          <p:nvPr/>
        </p:nvSpPr>
        <p:spPr>
          <a:xfrm>
            <a:off x="14009796" y="8814195"/>
            <a:ext cx="7387164" cy="10198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Asegurar la efectiva gestión de riesgos de la compañía</a:t>
            </a:r>
          </a:p>
        </p:txBody>
      </p:sp>
      <p:sp>
        <p:nvSpPr>
          <p:cNvPr id="156" name="CuadroTexto 31">
            <a:extLst>
              <a:ext uri="{FF2B5EF4-FFF2-40B4-BE49-F238E27FC236}">
                <a16:creationId xmlns:a16="http://schemas.microsoft.com/office/drawing/2014/main" id="{94868D43-679A-49F5-A213-EA833209F5B5}"/>
              </a:ext>
            </a:extLst>
          </p:cNvPr>
          <p:cNvSpPr txBox="1"/>
          <p:nvPr/>
        </p:nvSpPr>
        <p:spPr>
          <a:xfrm>
            <a:off x="3911459" y="8226010"/>
            <a:ext cx="3789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6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PROCESOS Y RIESGOS</a:t>
            </a:r>
            <a:endParaRPr lang="es-ES" sz="16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7" name="Rectángulo redondeado 69">
            <a:extLst>
              <a:ext uri="{FF2B5EF4-FFF2-40B4-BE49-F238E27FC236}">
                <a16:creationId xmlns:a16="http://schemas.microsoft.com/office/drawing/2014/main" id="{810224FD-8038-4719-87EE-CD51CEACFF18}"/>
              </a:ext>
            </a:extLst>
          </p:cNvPr>
          <p:cNvSpPr/>
          <p:nvPr/>
        </p:nvSpPr>
        <p:spPr>
          <a:xfrm>
            <a:off x="3758584" y="10620257"/>
            <a:ext cx="18706213" cy="2169030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8" name="Rectángulo: esquinas redondeadas 20">
            <a:extLst>
              <a:ext uri="{FF2B5EF4-FFF2-40B4-BE49-F238E27FC236}">
                <a16:creationId xmlns:a16="http://schemas.microsoft.com/office/drawing/2014/main" id="{88190B04-AC89-4EE7-89C6-6549D2438879}"/>
              </a:ext>
            </a:extLst>
          </p:cNvPr>
          <p:cNvSpPr/>
          <p:nvPr/>
        </p:nvSpPr>
        <p:spPr>
          <a:xfrm>
            <a:off x="10726409" y="11035825"/>
            <a:ext cx="5396606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un mayor desarrollo tecnológico</a:t>
            </a:r>
          </a:p>
        </p:txBody>
      </p:sp>
      <p:sp>
        <p:nvSpPr>
          <p:cNvPr id="159" name="Rectángulo: esquinas redondeadas 20">
            <a:extLst>
              <a:ext uri="{FF2B5EF4-FFF2-40B4-BE49-F238E27FC236}">
                <a16:creationId xmlns:a16="http://schemas.microsoft.com/office/drawing/2014/main" id="{F9FC083B-DDFF-4E32-82D3-5397C3A3E040}"/>
              </a:ext>
            </a:extLst>
          </p:cNvPr>
          <p:cNvSpPr/>
          <p:nvPr/>
        </p:nvSpPr>
        <p:spPr>
          <a:xfrm>
            <a:off x="16595603" y="10990481"/>
            <a:ext cx="5396606" cy="1576943"/>
          </a:xfrm>
          <a:prstGeom prst="roundRect">
            <a:avLst/>
          </a:prstGeom>
          <a:solidFill>
            <a:schemeClr val="accent5"/>
          </a:solidFill>
          <a:ln w="9525" cap="flat" cmpd="sng" algn="ctr">
            <a:solidFill>
              <a:schemeClr val="accent5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Digital</a:t>
            </a:r>
          </a:p>
        </p:txBody>
      </p:sp>
      <p:sp>
        <p:nvSpPr>
          <p:cNvPr id="160" name="CuadroTexto 31">
            <a:extLst>
              <a:ext uri="{FF2B5EF4-FFF2-40B4-BE49-F238E27FC236}">
                <a16:creationId xmlns:a16="http://schemas.microsoft.com/office/drawing/2014/main" id="{DB52A4A7-0615-4208-A003-F20DE47BB1CE}"/>
              </a:ext>
            </a:extLst>
          </p:cNvPr>
          <p:cNvSpPr txBox="1"/>
          <p:nvPr/>
        </p:nvSpPr>
        <p:spPr>
          <a:xfrm>
            <a:off x="4408451" y="10710681"/>
            <a:ext cx="6703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TALENTO HUMANO Y CULTURA ORGANIZACIONAL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1" name="CuadroTexto 31">
            <a:extLst>
              <a:ext uri="{FF2B5EF4-FFF2-40B4-BE49-F238E27FC236}">
                <a16:creationId xmlns:a16="http://schemas.microsoft.com/office/drawing/2014/main" id="{ABA26524-F37A-4BE7-B27A-D40EDE846F02}"/>
              </a:ext>
            </a:extLst>
          </p:cNvPr>
          <p:cNvSpPr txBox="1"/>
          <p:nvPr/>
        </p:nvSpPr>
        <p:spPr>
          <a:xfrm>
            <a:off x="11156252" y="10667964"/>
            <a:ext cx="456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INNOVACIÓN Y TECNOLOGÍA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2" name="Abrir corchete 161">
            <a:extLst>
              <a:ext uri="{FF2B5EF4-FFF2-40B4-BE49-F238E27FC236}">
                <a16:creationId xmlns:a16="http://schemas.microsoft.com/office/drawing/2014/main" id="{3222AF4A-AF8E-4C40-8E8C-9200E766073B}"/>
              </a:ext>
            </a:extLst>
          </p:cNvPr>
          <p:cNvSpPr/>
          <p:nvPr/>
        </p:nvSpPr>
        <p:spPr>
          <a:xfrm flipH="1">
            <a:off x="22464797" y="3058232"/>
            <a:ext cx="218153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3" name="Abrir corchete 162">
            <a:extLst>
              <a:ext uri="{FF2B5EF4-FFF2-40B4-BE49-F238E27FC236}">
                <a16:creationId xmlns:a16="http://schemas.microsoft.com/office/drawing/2014/main" id="{F210E8E4-B7A4-4F1C-8D64-DA5BE2F2CF0F}"/>
              </a:ext>
            </a:extLst>
          </p:cNvPr>
          <p:cNvSpPr/>
          <p:nvPr/>
        </p:nvSpPr>
        <p:spPr>
          <a:xfrm flipH="1">
            <a:off x="22430861" y="5599166"/>
            <a:ext cx="236844" cy="235748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4" name="Abrir corchete 163">
            <a:extLst>
              <a:ext uri="{FF2B5EF4-FFF2-40B4-BE49-F238E27FC236}">
                <a16:creationId xmlns:a16="http://schemas.microsoft.com/office/drawing/2014/main" id="{0ED4EE5A-8816-4501-AFDF-2BDCCF29026E}"/>
              </a:ext>
            </a:extLst>
          </p:cNvPr>
          <p:cNvSpPr/>
          <p:nvPr/>
        </p:nvSpPr>
        <p:spPr>
          <a:xfrm flipH="1">
            <a:off x="22487969" y="840753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5" name="Abrir corchete 164">
            <a:extLst>
              <a:ext uri="{FF2B5EF4-FFF2-40B4-BE49-F238E27FC236}">
                <a16:creationId xmlns:a16="http://schemas.microsoft.com/office/drawing/2014/main" id="{09E4D815-B416-4213-AE65-4E09C7D73D2F}"/>
              </a:ext>
            </a:extLst>
          </p:cNvPr>
          <p:cNvSpPr/>
          <p:nvPr/>
        </p:nvSpPr>
        <p:spPr>
          <a:xfrm flipH="1">
            <a:off x="22452741" y="10527126"/>
            <a:ext cx="218154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cxnSp>
        <p:nvCxnSpPr>
          <p:cNvPr id="166" name="Conector curvado 78">
            <a:extLst>
              <a:ext uri="{FF2B5EF4-FFF2-40B4-BE49-F238E27FC236}">
                <a16:creationId xmlns:a16="http://schemas.microsoft.com/office/drawing/2014/main" id="{85956636-9254-4783-A9D3-75FC4A90D6C5}"/>
              </a:ext>
            </a:extLst>
          </p:cNvPr>
          <p:cNvCxnSpPr>
            <a:endCxn id="140" idx="1"/>
          </p:cNvCxnSpPr>
          <p:nvPr/>
        </p:nvCxnSpPr>
        <p:spPr>
          <a:xfrm flipV="1">
            <a:off x="9440255" y="3322696"/>
            <a:ext cx="1336619" cy="896760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67" name="Conector curvado 79">
            <a:extLst>
              <a:ext uri="{FF2B5EF4-FFF2-40B4-BE49-F238E27FC236}">
                <a16:creationId xmlns:a16="http://schemas.microsoft.com/office/drawing/2014/main" id="{16772E38-5992-4E09-9C15-320ADCC6EE47}"/>
              </a:ext>
            </a:extLst>
          </p:cNvPr>
          <p:cNvCxnSpPr>
            <a:stCxn id="142" idx="1"/>
            <a:endCxn id="140" idx="3"/>
          </p:cNvCxnSpPr>
          <p:nvPr/>
        </p:nvCxnSpPr>
        <p:spPr>
          <a:xfrm rot="10800000">
            <a:off x="15446510" y="3322697"/>
            <a:ext cx="1485975" cy="938513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68" name="Flecha: hacia abajo 167">
            <a:extLst>
              <a:ext uri="{FF2B5EF4-FFF2-40B4-BE49-F238E27FC236}">
                <a16:creationId xmlns:a16="http://schemas.microsoft.com/office/drawing/2014/main" id="{D9D22FF6-C611-45E1-B7CE-134EBAA480BF}"/>
              </a:ext>
            </a:extLst>
          </p:cNvPr>
          <p:cNvSpPr/>
          <p:nvPr/>
        </p:nvSpPr>
        <p:spPr>
          <a:xfrm rot="10800000">
            <a:off x="6516149" y="5021898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69" name="Flecha: hacia abajo 168">
            <a:extLst>
              <a:ext uri="{FF2B5EF4-FFF2-40B4-BE49-F238E27FC236}">
                <a16:creationId xmlns:a16="http://schemas.microsoft.com/office/drawing/2014/main" id="{8CE7C826-A605-4518-BD16-39DDE0D15175}"/>
              </a:ext>
            </a:extLst>
          </p:cNvPr>
          <p:cNvSpPr/>
          <p:nvPr/>
        </p:nvSpPr>
        <p:spPr>
          <a:xfrm rot="10800000">
            <a:off x="18800443" y="5021438"/>
            <a:ext cx="1166296" cy="584263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0" name="Flecha: hacia abajo 169">
            <a:extLst>
              <a:ext uri="{FF2B5EF4-FFF2-40B4-BE49-F238E27FC236}">
                <a16:creationId xmlns:a16="http://schemas.microsoft.com/office/drawing/2014/main" id="{34FD4F5E-1DB3-44D2-B4C4-88EDDF688771}"/>
              </a:ext>
            </a:extLst>
          </p:cNvPr>
          <p:cNvSpPr/>
          <p:nvPr/>
        </p:nvSpPr>
        <p:spPr>
          <a:xfrm rot="10800000">
            <a:off x="8047212" y="7930602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1" name="Flecha: hacia abajo 170">
            <a:extLst>
              <a:ext uri="{FF2B5EF4-FFF2-40B4-BE49-F238E27FC236}">
                <a16:creationId xmlns:a16="http://schemas.microsoft.com/office/drawing/2014/main" id="{1076D4C0-E027-46BB-8B35-0A80C9145BAE}"/>
              </a:ext>
            </a:extLst>
          </p:cNvPr>
          <p:cNvSpPr/>
          <p:nvPr/>
        </p:nvSpPr>
        <p:spPr>
          <a:xfrm rot="10800000">
            <a:off x="17120230" y="7929345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2" name="Flecha: hacia abajo 171">
            <a:extLst>
              <a:ext uri="{FF2B5EF4-FFF2-40B4-BE49-F238E27FC236}">
                <a16:creationId xmlns:a16="http://schemas.microsoft.com/office/drawing/2014/main" id="{5FC3F4A4-D983-434E-A64A-9A9E3B6BB2D4}"/>
              </a:ext>
            </a:extLst>
          </p:cNvPr>
          <p:cNvSpPr/>
          <p:nvPr/>
        </p:nvSpPr>
        <p:spPr>
          <a:xfrm rot="10800000">
            <a:off x="6516149" y="1004759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3" name="Flecha: hacia abajo 172">
            <a:extLst>
              <a:ext uri="{FF2B5EF4-FFF2-40B4-BE49-F238E27FC236}">
                <a16:creationId xmlns:a16="http://schemas.microsoft.com/office/drawing/2014/main" id="{DAA8158A-64E4-4815-B1A2-F8797EBAE72E}"/>
              </a:ext>
            </a:extLst>
          </p:cNvPr>
          <p:cNvSpPr/>
          <p:nvPr/>
        </p:nvSpPr>
        <p:spPr>
          <a:xfrm rot="10800000">
            <a:off x="18865171" y="1004717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9" name="Sepcs contenido">
            <a:extLst>
              <a:ext uri="{FF2B5EF4-FFF2-40B4-BE49-F238E27FC236}">
                <a16:creationId xmlns:a16="http://schemas.microsoft.com/office/drawing/2014/main" id="{FEDE1EE1-18B7-49E0-9D33-50DB0D90D08A}"/>
              </a:ext>
            </a:extLst>
          </p:cNvPr>
          <p:cNvSpPr txBox="1"/>
          <p:nvPr/>
        </p:nvSpPr>
        <p:spPr>
          <a:xfrm>
            <a:off x="1896042" y="908102"/>
            <a:ext cx="20320433" cy="1159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>
              <a:defRPr sz="90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CO" sz="6600" dirty="0">
                <a:solidFill>
                  <a:srgbClr val="265335"/>
                </a:solidFill>
              </a:rPr>
              <a:t>Mapa </a:t>
            </a:r>
            <a:r>
              <a:rPr lang="es-CO" sz="6600" dirty="0">
                <a:solidFill>
                  <a:srgbClr val="75C044"/>
                </a:solidFill>
                <a:latin typeface="Verdana"/>
                <a:ea typeface="Verdana"/>
              </a:rPr>
              <a:t>Estratégico Corporativo </a:t>
            </a:r>
            <a:r>
              <a:rPr lang="es-CO" sz="5400" dirty="0">
                <a:solidFill>
                  <a:srgbClr val="75C044"/>
                </a:solidFill>
                <a:latin typeface="Verdana"/>
                <a:ea typeface="Verdana"/>
              </a:rPr>
              <a:t>2020-2021</a:t>
            </a:r>
            <a:endParaRPr sz="6600" dirty="0">
              <a:solidFill>
                <a:srgbClr val="75C044"/>
              </a:solidFill>
              <a:latin typeface="Verdana"/>
              <a:ea typeface="Verdana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BF4ED5B-8217-44DF-926C-0ADF12D192EF}"/>
              </a:ext>
            </a:extLst>
          </p:cNvPr>
          <p:cNvSpPr txBox="1"/>
          <p:nvPr/>
        </p:nvSpPr>
        <p:spPr>
          <a:xfrm>
            <a:off x="2754005" y="1834062"/>
            <a:ext cx="5152050" cy="5751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Resultado a agosto 2020</a:t>
            </a:r>
            <a:endParaRPr kumimoji="0" lang="es-CO" sz="2800" b="1" i="0" u="none" strike="noStrike" cap="none" spc="0" normalizeH="0" baseline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01AF39EB-5AF1-465F-9E16-0519B48FFF10}"/>
              </a:ext>
            </a:extLst>
          </p:cNvPr>
          <p:cNvSpPr txBox="1"/>
          <p:nvPr/>
        </p:nvSpPr>
        <p:spPr>
          <a:xfrm>
            <a:off x="124216" y="12326632"/>
            <a:ext cx="1956774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Cumplimiento 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CFDB6732-1CCC-430A-9F25-271D55140649}"/>
              </a:ext>
            </a:extLst>
          </p:cNvPr>
          <p:cNvSpPr txBox="1"/>
          <p:nvPr/>
        </p:nvSpPr>
        <p:spPr>
          <a:xfrm>
            <a:off x="2234514" y="4483483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132,0%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ED410AD-EF9B-4248-A7E8-5D3F85C8EC7C}"/>
              </a:ext>
            </a:extLst>
          </p:cNvPr>
          <p:cNvSpPr txBox="1"/>
          <p:nvPr/>
        </p:nvSpPr>
        <p:spPr>
          <a:xfrm>
            <a:off x="2386269" y="7149070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92,3%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2C6E4564-2B38-4DD2-AE4B-7AC12E54E701}"/>
              </a:ext>
            </a:extLst>
          </p:cNvPr>
          <p:cNvSpPr txBox="1"/>
          <p:nvPr/>
        </p:nvSpPr>
        <p:spPr>
          <a:xfrm>
            <a:off x="2204588" y="9668399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70E1E2B-74F1-4A28-AC4C-06CF5F5FFD3C}"/>
              </a:ext>
            </a:extLst>
          </p:cNvPr>
          <p:cNvSpPr txBox="1"/>
          <p:nvPr/>
        </p:nvSpPr>
        <p:spPr>
          <a:xfrm>
            <a:off x="2386269" y="12056864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92,5%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CA8877F-DC46-4234-ADBA-A4359EDF8E8F}"/>
              </a:ext>
            </a:extLst>
          </p:cNvPr>
          <p:cNvSpPr txBox="1"/>
          <p:nvPr/>
        </p:nvSpPr>
        <p:spPr>
          <a:xfrm>
            <a:off x="14293565" y="2346360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207,1%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1453B19D-F240-4D36-9B11-4DD99E6587A8}"/>
              </a:ext>
            </a:extLst>
          </p:cNvPr>
          <p:cNvSpPr txBox="1"/>
          <p:nvPr/>
        </p:nvSpPr>
        <p:spPr>
          <a:xfrm>
            <a:off x="8333244" y="3257401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100,8%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9A92652-24D5-47F3-8BB5-2D9FD4F896C5}"/>
              </a:ext>
            </a:extLst>
          </p:cNvPr>
          <p:cNvSpPr txBox="1"/>
          <p:nvPr/>
        </p:nvSpPr>
        <p:spPr>
          <a:xfrm>
            <a:off x="20663561" y="3224892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88,0%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91FF81F-D5EC-4956-A16D-B1BD95FC07BC}"/>
              </a:ext>
            </a:extLst>
          </p:cNvPr>
          <p:cNvSpPr txBox="1"/>
          <p:nvPr/>
        </p:nvSpPr>
        <p:spPr>
          <a:xfrm>
            <a:off x="8495915" y="5753538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99,9%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3B8CF8F-F57D-4B8B-AFEA-BB712F23C7DE}"/>
              </a:ext>
            </a:extLst>
          </p:cNvPr>
          <p:cNvSpPr txBox="1"/>
          <p:nvPr/>
        </p:nvSpPr>
        <p:spPr>
          <a:xfrm>
            <a:off x="14379870" y="5758621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86,4%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9201E39-4DD6-4441-B01E-FE4565A176AE}"/>
              </a:ext>
            </a:extLst>
          </p:cNvPr>
          <p:cNvSpPr txBox="1"/>
          <p:nvPr/>
        </p:nvSpPr>
        <p:spPr>
          <a:xfrm>
            <a:off x="20600245" y="5756906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90,4%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E6D50C6-B3A9-4A44-8C61-DE98CABE38FA}"/>
              </a:ext>
            </a:extLst>
          </p:cNvPr>
          <p:cNvSpPr txBox="1"/>
          <p:nvPr/>
        </p:nvSpPr>
        <p:spPr>
          <a:xfrm>
            <a:off x="12376259" y="913331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103,7%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904B73C7-98A4-44DE-B93A-502136184192}"/>
              </a:ext>
            </a:extLst>
          </p:cNvPr>
          <p:cNvSpPr txBox="1"/>
          <p:nvPr/>
        </p:nvSpPr>
        <p:spPr>
          <a:xfrm>
            <a:off x="21456643" y="9170186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642B2402-D752-4BBA-BB21-59D17EB3C9FC}"/>
              </a:ext>
            </a:extLst>
          </p:cNvPr>
          <p:cNvSpPr txBox="1"/>
          <p:nvPr/>
        </p:nvSpPr>
        <p:spPr>
          <a:xfrm>
            <a:off x="9160094" y="1112109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113,8%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4BE3704-9AFF-4F5B-8C49-95CCE8C2B1D6}"/>
              </a:ext>
            </a:extLst>
          </p:cNvPr>
          <p:cNvSpPr txBox="1"/>
          <p:nvPr/>
        </p:nvSpPr>
        <p:spPr>
          <a:xfrm>
            <a:off x="15074980" y="10689842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469FA940-376A-4791-B072-669278E7A002}"/>
              </a:ext>
            </a:extLst>
          </p:cNvPr>
          <p:cNvSpPr txBox="1"/>
          <p:nvPr/>
        </p:nvSpPr>
        <p:spPr>
          <a:xfrm>
            <a:off x="20977495" y="10620257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60,1%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2D206744-5F3A-4C8E-BFB9-2442AC310ED2}"/>
              </a:ext>
            </a:extLst>
          </p:cNvPr>
          <p:cNvSpPr txBox="1"/>
          <p:nvPr/>
        </p:nvSpPr>
        <p:spPr>
          <a:xfrm>
            <a:off x="7970763" y="1981698"/>
            <a:ext cx="1149528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105,0%</a:t>
            </a:r>
            <a:endParaRPr kumimoji="0" lang="es-CO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CE7B60AB-077E-4979-8B66-44C2B4CEFCEE}"/>
              </a:ext>
            </a:extLst>
          </p:cNvPr>
          <p:cNvSpPr/>
          <p:nvPr/>
        </p:nvSpPr>
        <p:spPr>
          <a:xfrm>
            <a:off x="-24000" y="2283166"/>
            <a:ext cx="24408000" cy="6228000"/>
          </a:xfrm>
          <a:prstGeom prst="rect">
            <a:avLst/>
          </a:prstGeom>
          <a:solidFill>
            <a:schemeClr val="bg1">
              <a:lumMod val="95000"/>
              <a:alpha val="97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97" tIns="50797" rIns="50797" bIns="50797" numCol="1" spcCol="38100" rtlCol="0" anchor="ctr">
            <a:spAutoFit/>
          </a:bodyPr>
          <a:lstStyle/>
          <a:p>
            <a:pPr algn="ctr" defTabSz="584142" hangingPunct="0"/>
            <a:endParaRPr lang="es-CO" sz="4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60AAD841-D002-4393-A8B3-1016C820043C}"/>
              </a:ext>
            </a:extLst>
          </p:cNvPr>
          <p:cNvSpPr/>
          <p:nvPr/>
        </p:nvSpPr>
        <p:spPr>
          <a:xfrm>
            <a:off x="-24000" y="10060944"/>
            <a:ext cx="24408000" cy="2916000"/>
          </a:xfrm>
          <a:prstGeom prst="rect">
            <a:avLst/>
          </a:prstGeom>
          <a:solidFill>
            <a:schemeClr val="bg1">
              <a:lumMod val="95000"/>
              <a:alpha val="97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97" tIns="50797" rIns="50797" bIns="50797" numCol="1" spcCol="38100" rtlCol="0" anchor="ctr">
            <a:spAutoFit/>
          </a:bodyPr>
          <a:lstStyle/>
          <a:p>
            <a:pPr algn="ctr" defTabSz="584142" hangingPunct="0"/>
            <a:endParaRPr lang="es-CO" sz="4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78" name="Flecha: hacia abajo 77">
            <a:extLst>
              <a:ext uri="{FF2B5EF4-FFF2-40B4-BE49-F238E27FC236}">
                <a16:creationId xmlns:a16="http://schemas.microsoft.com/office/drawing/2014/main" id="{DBD9567E-9EC8-4FA1-9BF0-4FDE5C839C46}"/>
              </a:ext>
            </a:extLst>
          </p:cNvPr>
          <p:cNvSpPr/>
          <p:nvPr/>
        </p:nvSpPr>
        <p:spPr>
          <a:xfrm>
            <a:off x="17095897" y="9837381"/>
            <a:ext cx="1239530" cy="729019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703872E-FED1-4DE4-A481-FE379D2B9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931" y="4332879"/>
            <a:ext cx="10070871" cy="3519096"/>
          </a:xfrm>
          <a:prstGeom prst="rect">
            <a:avLst/>
          </a:prstGeom>
        </p:spPr>
      </p:pic>
      <p:sp>
        <p:nvSpPr>
          <p:cNvPr id="76" name="Flecha: hacia abajo 75">
            <a:extLst>
              <a:ext uri="{FF2B5EF4-FFF2-40B4-BE49-F238E27FC236}">
                <a16:creationId xmlns:a16="http://schemas.microsoft.com/office/drawing/2014/main" id="{3C37F89E-BA55-40CB-88BA-7FC0C4ABD705}"/>
              </a:ext>
            </a:extLst>
          </p:cNvPr>
          <p:cNvSpPr/>
          <p:nvPr/>
        </p:nvSpPr>
        <p:spPr>
          <a:xfrm rot="10800000">
            <a:off x="8042184" y="7869569"/>
            <a:ext cx="1239530" cy="669018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5A30905-DD55-4F74-92D2-1C0054747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90198" y="10589464"/>
            <a:ext cx="9050192" cy="2121655"/>
          </a:xfrm>
          <a:prstGeom prst="rect">
            <a:avLst/>
          </a:prstGeom>
        </p:spPr>
      </p:pic>
      <p:sp>
        <p:nvSpPr>
          <p:cNvPr id="79" name="CuadroTexto 78">
            <a:extLst>
              <a:ext uri="{FF2B5EF4-FFF2-40B4-BE49-F238E27FC236}">
                <a16:creationId xmlns:a16="http://schemas.microsoft.com/office/drawing/2014/main" id="{60902C5E-E865-437C-BCE2-ACE544144AC9}"/>
              </a:ext>
            </a:extLst>
          </p:cNvPr>
          <p:cNvSpPr txBox="1"/>
          <p:nvPr/>
        </p:nvSpPr>
        <p:spPr>
          <a:xfrm>
            <a:off x="20901839" y="12359712"/>
            <a:ext cx="897681" cy="3904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A </a:t>
            </a:r>
            <a:r>
              <a:rPr lang="es-ES" sz="1600" dirty="0">
                <a:solidFill>
                  <a:schemeClr val="tx2">
                    <a:lumMod val="75000"/>
                  </a:schemeClr>
                </a:solidFill>
              </a:rPr>
              <a:t>junio</a:t>
            </a:r>
            <a:endParaRPr kumimoji="0" lang="es-CO" sz="1600" b="1" i="0" u="none" strike="noStrike" cap="none" spc="0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FillTx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12048701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">
            <a:extLst>
              <a:ext uri="{FF2B5EF4-FFF2-40B4-BE49-F238E27FC236}">
                <a16:creationId xmlns:a16="http://schemas.microsoft.com/office/drawing/2014/main" id="{74EA9488-3FDF-4BC6-9B17-FFB163E2BA1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738274" y="12930187"/>
            <a:ext cx="333202" cy="485776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pPr marL="0" marR="0" lvl="0" indent="0" algn="ctr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sz="2200" b="0" i="0" u="none" strike="noStrike" kern="0" cap="none" spc="0" normalizeH="0" baseline="0" noProof="0">
                <a:ln>
                  <a:noFill/>
                </a:ln>
                <a:solidFill>
                  <a:srgbClr val="75C044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pPr marL="0" marR="0" lvl="0" indent="0" algn="ctr" defTabSz="821531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75C044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88" name="Nombre del Área">
            <a:extLst>
              <a:ext uri="{FF2B5EF4-FFF2-40B4-BE49-F238E27FC236}">
                <a16:creationId xmlns:a16="http://schemas.microsoft.com/office/drawing/2014/main" id="{58F21515-5948-46F9-BCA5-78165ACEA16D}"/>
              </a:ext>
            </a:extLst>
          </p:cNvPr>
          <p:cNvSpPr txBox="1"/>
          <p:nvPr/>
        </p:nvSpPr>
        <p:spPr>
          <a:xfrm>
            <a:off x="1363060" y="12930187"/>
            <a:ext cx="11985540" cy="485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>
            <a:spAutoFit/>
          </a:bodyPr>
          <a:lstStyle>
            <a:lvl1pPr algn="l">
              <a:defRPr sz="2200" b="0">
                <a:solidFill>
                  <a:srgbClr val="BCBEC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marL="0" marR="0" lvl="0" indent="0" algn="l" defTabSz="82153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200" b="0" i="0" u="none" strike="noStrike" kern="0" cap="none" spc="0" normalizeH="0" baseline="0" noProof="0" dirty="0">
                <a:ln>
                  <a:noFill/>
                </a:ln>
                <a:solidFill>
                  <a:srgbClr val="BCBEC0"/>
                </a:solidFill>
                <a:effectLst/>
                <a:uLnTx/>
                <a:uFillTx/>
                <a:latin typeface="Verdana"/>
                <a:ea typeface="Verdana"/>
                <a:sym typeface="Verdana"/>
              </a:rPr>
              <a:t>Gerencia de Planeación</a:t>
            </a:r>
            <a:endParaRPr kumimoji="0" sz="2200" b="0" i="0" u="none" strike="noStrike" kern="0" cap="none" spc="0" normalizeH="0" baseline="0" noProof="0" dirty="0">
              <a:ln>
                <a:noFill/>
              </a:ln>
              <a:solidFill>
                <a:srgbClr val="BCBEC0"/>
              </a:solidFill>
              <a:effectLst/>
              <a:uLnTx/>
              <a:uFillTx/>
              <a:latin typeface="Verdana"/>
              <a:ea typeface="Verdana"/>
              <a:sym typeface="Verdana"/>
            </a:endParaRPr>
          </a:p>
        </p:txBody>
      </p:sp>
      <p:sp>
        <p:nvSpPr>
          <p:cNvPr id="131" name="Rectángulo: esquinas redondeadas 19">
            <a:extLst>
              <a:ext uri="{FF2B5EF4-FFF2-40B4-BE49-F238E27FC236}">
                <a16:creationId xmlns:a16="http://schemas.microsoft.com/office/drawing/2014/main" id="{C9ACC5B3-87B0-4073-B202-AD841CE20016}"/>
              </a:ext>
            </a:extLst>
          </p:cNvPr>
          <p:cNvSpPr/>
          <p:nvPr/>
        </p:nvSpPr>
        <p:spPr>
          <a:xfrm>
            <a:off x="4364629" y="11056156"/>
            <a:ext cx="5867213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ES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cultura</a:t>
            </a:r>
          </a:p>
        </p:txBody>
      </p:sp>
      <p:sp>
        <p:nvSpPr>
          <p:cNvPr id="132" name="Abrir corchete 131">
            <a:extLst>
              <a:ext uri="{FF2B5EF4-FFF2-40B4-BE49-F238E27FC236}">
                <a16:creationId xmlns:a16="http://schemas.microsoft.com/office/drawing/2014/main" id="{66910C36-3F64-4EDA-A8F9-40B81526FF15}"/>
              </a:ext>
            </a:extLst>
          </p:cNvPr>
          <p:cNvSpPr/>
          <p:nvPr/>
        </p:nvSpPr>
        <p:spPr>
          <a:xfrm>
            <a:off x="3578684" y="3058232"/>
            <a:ext cx="170121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3" name="Abrir corchete 132">
            <a:extLst>
              <a:ext uri="{FF2B5EF4-FFF2-40B4-BE49-F238E27FC236}">
                <a16:creationId xmlns:a16="http://schemas.microsoft.com/office/drawing/2014/main" id="{220DBF38-D61B-47EA-B37B-A640481545FC}"/>
              </a:ext>
            </a:extLst>
          </p:cNvPr>
          <p:cNvSpPr/>
          <p:nvPr/>
        </p:nvSpPr>
        <p:spPr>
          <a:xfrm>
            <a:off x="3573794" y="5603791"/>
            <a:ext cx="194571" cy="235895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4" name="Abrir corchete 133">
            <a:extLst>
              <a:ext uri="{FF2B5EF4-FFF2-40B4-BE49-F238E27FC236}">
                <a16:creationId xmlns:a16="http://schemas.microsoft.com/office/drawing/2014/main" id="{3BC8FBD2-9D4E-42BE-9B6B-2892DFBE785F}"/>
              </a:ext>
            </a:extLst>
          </p:cNvPr>
          <p:cNvSpPr/>
          <p:nvPr/>
        </p:nvSpPr>
        <p:spPr>
          <a:xfrm>
            <a:off x="3585474" y="843942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5" name="Abrir corchete 134">
            <a:extLst>
              <a:ext uri="{FF2B5EF4-FFF2-40B4-BE49-F238E27FC236}">
                <a16:creationId xmlns:a16="http://schemas.microsoft.com/office/drawing/2014/main" id="{FC9207A8-7549-4F62-A0B0-F2523F425088}"/>
              </a:ext>
            </a:extLst>
          </p:cNvPr>
          <p:cNvSpPr/>
          <p:nvPr/>
        </p:nvSpPr>
        <p:spPr>
          <a:xfrm>
            <a:off x="3581129" y="10526418"/>
            <a:ext cx="179899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36" name="CuadroTexto 135">
            <a:extLst>
              <a:ext uri="{FF2B5EF4-FFF2-40B4-BE49-F238E27FC236}">
                <a16:creationId xmlns:a16="http://schemas.microsoft.com/office/drawing/2014/main" id="{D3FD98C6-8EFE-4C34-AC3B-B8A01AF8197F}"/>
              </a:ext>
            </a:extLst>
          </p:cNvPr>
          <p:cNvSpPr txBox="1"/>
          <p:nvPr/>
        </p:nvSpPr>
        <p:spPr>
          <a:xfrm>
            <a:off x="507567" y="3672258"/>
            <a:ext cx="2776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Financiera</a:t>
            </a:r>
          </a:p>
        </p:txBody>
      </p: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7808D6F0-A303-4F2A-8D7C-BABC7C7C42C7}"/>
              </a:ext>
            </a:extLst>
          </p:cNvPr>
          <p:cNvSpPr txBox="1"/>
          <p:nvPr/>
        </p:nvSpPr>
        <p:spPr>
          <a:xfrm>
            <a:off x="507567" y="5991835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Cliente y Mercado</a:t>
            </a:r>
          </a:p>
        </p:txBody>
      </p:sp>
      <p:sp>
        <p:nvSpPr>
          <p:cNvPr id="138" name="CuadroTexto 137">
            <a:extLst>
              <a:ext uri="{FF2B5EF4-FFF2-40B4-BE49-F238E27FC236}">
                <a16:creationId xmlns:a16="http://schemas.microsoft.com/office/drawing/2014/main" id="{27D5AFC7-9D1F-4D21-B525-0504848DE021}"/>
              </a:ext>
            </a:extLst>
          </p:cNvPr>
          <p:cNvSpPr txBox="1"/>
          <p:nvPr/>
        </p:nvSpPr>
        <p:spPr>
          <a:xfrm>
            <a:off x="507567" y="8537776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Procesos Internos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2ED8E7F-8BF0-4BB7-BAED-53CB6F7AA1F8}"/>
              </a:ext>
            </a:extLst>
          </p:cNvPr>
          <p:cNvSpPr txBox="1"/>
          <p:nvPr/>
        </p:nvSpPr>
        <p:spPr>
          <a:xfrm>
            <a:off x="507567" y="10902613"/>
            <a:ext cx="2776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Perspectiva </a:t>
            </a:r>
          </a:p>
          <a:p>
            <a:pPr algn="r" defTabSz="457200" hangingPunct="1"/>
            <a:r>
              <a:rPr lang="es-CO" sz="2400" kern="1200" dirty="0">
                <a:solidFill>
                  <a:srgbClr val="204D38"/>
                </a:solidFill>
                <a:latin typeface="+mn-lt"/>
                <a:ea typeface="+mn-ea"/>
                <a:cs typeface="Helvetica" panose="020B0604020202020204" pitchFamily="34" charset="0"/>
              </a:rPr>
              <a:t>Aprendizaje y Desarrollo</a:t>
            </a:r>
          </a:p>
        </p:txBody>
      </p:sp>
      <p:sp>
        <p:nvSpPr>
          <p:cNvPr id="140" name="Rectángulo: esquinas redondeadas 3">
            <a:extLst>
              <a:ext uri="{FF2B5EF4-FFF2-40B4-BE49-F238E27FC236}">
                <a16:creationId xmlns:a16="http://schemas.microsoft.com/office/drawing/2014/main" id="{6175C5B6-B5B9-4EAE-A568-063E572CF68D}"/>
              </a:ext>
            </a:extLst>
          </p:cNvPr>
          <p:cNvSpPr/>
          <p:nvPr/>
        </p:nvSpPr>
        <p:spPr>
          <a:xfrm>
            <a:off x="10776874" y="2709762"/>
            <a:ext cx="4669635" cy="1225868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Garantizar la permanente creación de valor para el accionista</a:t>
            </a:r>
          </a:p>
        </p:txBody>
      </p:sp>
      <p:sp>
        <p:nvSpPr>
          <p:cNvPr id="141" name="Rectángulo: esquinas redondeadas 12">
            <a:extLst>
              <a:ext uri="{FF2B5EF4-FFF2-40B4-BE49-F238E27FC236}">
                <a16:creationId xmlns:a16="http://schemas.microsoft.com/office/drawing/2014/main" id="{3C5C6896-F535-4D46-B0E0-D06151654CD2}"/>
              </a:ext>
            </a:extLst>
          </p:cNvPr>
          <p:cNvSpPr/>
          <p:nvPr/>
        </p:nvSpPr>
        <p:spPr>
          <a:xfrm>
            <a:off x="4765854" y="3609080"/>
            <a:ext cx="4666889" cy="1310946"/>
          </a:xfrm>
          <a:prstGeom prst="roundRect">
            <a:avLst/>
          </a:prstGeom>
          <a:solidFill>
            <a:srgbClr val="77C42E"/>
          </a:solidFill>
          <a:ln w="6350" cap="flat" cmpd="sng" algn="ctr">
            <a:solidFill>
              <a:srgbClr val="77C42E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el índice combinado</a:t>
            </a:r>
          </a:p>
        </p:txBody>
      </p:sp>
      <p:sp>
        <p:nvSpPr>
          <p:cNvPr id="142" name="Rectángulo: esquinas redondeadas 13">
            <a:extLst>
              <a:ext uri="{FF2B5EF4-FFF2-40B4-BE49-F238E27FC236}">
                <a16:creationId xmlns:a16="http://schemas.microsoft.com/office/drawing/2014/main" id="{1A2DCB35-D5A6-4ED6-9F7D-5B17CB1107E0}"/>
              </a:ext>
            </a:extLst>
          </p:cNvPr>
          <p:cNvSpPr/>
          <p:nvPr/>
        </p:nvSpPr>
        <p:spPr>
          <a:xfrm>
            <a:off x="16932484" y="3605736"/>
            <a:ext cx="4666889" cy="1310946"/>
          </a:xfrm>
          <a:prstGeom prst="roundRect">
            <a:avLst/>
          </a:prstGeom>
          <a:solidFill>
            <a:schemeClr val="accent5"/>
          </a:solidFill>
          <a:ln w="63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crecimiento real de primas</a:t>
            </a:r>
          </a:p>
        </p:txBody>
      </p:sp>
      <p:sp>
        <p:nvSpPr>
          <p:cNvPr id="143" name="CuadroTexto 31">
            <a:extLst>
              <a:ext uri="{FF2B5EF4-FFF2-40B4-BE49-F238E27FC236}">
                <a16:creationId xmlns:a16="http://schemas.microsoft.com/office/drawing/2014/main" id="{C120DDEC-9229-4B84-AE9C-37D987B356E3}"/>
              </a:ext>
            </a:extLst>
          </p:cNvPr>
          <p:cNvSpPr txBox="1"/>
          <p:nvPr/>
        </p:nvSpPr>
        <p:spPr>
          <a:xfrm>
            <a:off x="10819404" y="2323863"/>
            <a:ext cx="3474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VALOR AL ACCIONISTA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4" name="CuadroTexto 31">
            <a:extLst>
              <a:ext uri="{FF2B5EF4-FFF2-40B4-BE49-F238E27FC236}">
                <a16:creationId xmlns:a16="http://schemas.microsoft.com/office/drawing/2014/main" id="{3DB82EE6-99F4-460F-B031-12BB31CD1F34}"/>
              </a:ext>
            </a:extLst>
          </p:cNvPr>
          <p:cNvSpPr txBox="1"/>
          <p:nvPr/>
        </p:nvSpPr>
        <p:spPr>
          <a:xfrm>
            <a:off x="4837720" y="3268094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PRODUCTIVIDAD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5" name="CuadroTexto 31">
            <a:extLst>
              <a:ext uri="{FF2B5EF4-FFF2-40B4-BE49-F238E27FC236}">
                <a16:creationId xmlns:a16="http://schemas.microsoft.com/office/drawing/2014/main" id="{04286AE9-801E-4E18-8ECA-1433C0D9F006}"/>
              </a:ext>
            </a:extLst>
          </p:cNvPr>
          <p:cNvSpPr txBox="1"/>
          <p:nvPr/>
        </p:nvSpPr>
        <p:spPr>
          <a:xfrm>
            <a:off x="16983276" y="3271372"/>
            <a:ext cx="24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CRECIMIENTO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6" name="Rectángulo redondeado 56">
            <a:extLst>
              <a:ext uri="{FF2B5EF4-FFF2-40B4-BE49-F238E27FC236}">
                <a16:creationId xmlns:a16="http://schemas.microsoft.com/office/drawing/2014/main" id="{9C3BE88C-24DB-4915-84FF-F2FEEDD99F6F}"/>
              </a:ext>
            </a:extLst>
          </p:cNvPr>
          <p:cNvSpPr/>
          <p:nvPr/>
        </p:nvSpPr>
        <p:spPr>
          <a:xfrm>
            <a:off x="3765373" y="5624303"/>
            <a:ext cx="18665488" cy="2231922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47" name="Rectángulo: esquinas redondeadas 14">
            <a:extLst>
              <a:ext uri="{FF2B5EF4-FFF2-40B4-BE49-F238E27FC236}">
                <a16:creationId xmlns:a16="http://schemas.microsoft.com/office/drawing/2014/main" id="{C87DF15B-B5B5-4925-B129-DECD55FD3118}"/>
              </a:ext>
            </a:extLst>
          </p:cNvPr>
          <p:cNvSpPr/>
          <p:nvPr/>
        </p:nvSpPr>
        <p:spPr>
          <a:xfrm>
            <a:off x="4676765" y="6106925"/>
            <a:ext cx="484506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Mejorar la percepción del cliente</a:t>
            </a:r>
          </a:p>
        </p:txBody>
      </p:sp>
      <p:sp>
        <p:nvSpPr>
          <p:cNvPr id="148" name="Rectángulo: esquinas redondeadas 15">
            <a:extLst>
              <a:ext uri="{FF2B5EF4-FFF2-40B4-BE49-F238E27FC236}">
                <a16:creationId xmlns:a16="http://schemas.microsoft.com/office/drawing/2014/main" id="{A1F7B0CF-5CDE-4ED0-96F0-47D1F64F013B}"/>
              </a:ext>
            </a:extLst>
          </p:cNvPr>
          <p:cNvSpPr/>
          <p:nvPr/>
        </p:nvSpPr>
        <p:spPr>
          <a:xfrm>
            <a:off x="10776874" y="6116400"/>
            <a:ext cx="4669635" cy="1549719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los ingresos en cada uno de los segmentos de interés</a:t>
            </a:r>
          </a:p>
        </p:txBody>
      </p:sp>
      <p:sp>
        <p:nvSpPr>
          <p:cNvPr id="149" name="Rectángulo: esquinas redondeadas 17">
            <a:extLst>
              <a:ext uri="{FF2B5EF4-FFF2-40B4-BE49-F238E27FC236}">
                <a16:creationId xmlns:a16="http://schemas.microsoft.com/office/drawing/2014/main" id="{8BBFEBB0-3721-43F8-997A-2B072C0EA7A6}"/>
              </a:ext>
            </a:extLst>
          </p:cNvPr>
          <p:cNvSpPr/>
          <p:nvPr/>
        </p:nvSpPr>
        <p:spPr>
          <a:xfrm>
            <a:off x="16790640" y="6120308"/>
            <a:ext cx="4808733" cy="1546073"/>
          </a:xfrm>
          <a:prstGeom prst="roundRect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Crecer el porcentaje de participación en el mercado asegurador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0" name="CuadroTexto 31">
            <a:extLst>
              <a:ext uri="{FF2B5EF4-FFF2-40B4-BE49-F238E27FC236}">
                <a16:creationId xmlns:a16="http://schemas.microsoft.com/office/drawing/2014/main" id="{239F4048-BEDD-4A57-9020-81B18BB06C30}"/>
              </a:ext>
            </a:extLst>
          </p:cNvPr>
          <p:cNvSpPr txBox="1"/>
          <p:nvPr/>
        </p:nvSpPr>
        <p:spPr>
          <a:xfrm>
            <a:off x="4803387" y="5735000"/>
            <a:ext cx="353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PROPUESTA DE VALOR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1" name="CuadroTexto 31">
            <a:extLst>
              <a:ext uri="{FF2B5EF4-FFF2-40B4-BE49-F238E27FC236}">
                <a16:creationId xmlns:a16="http://schemas.microsoft.com/office/drawing/2014/main" id="{67F755FB-5A7E-4CAF-8F27-A842274EC077}"/>
              </a:ext>
            </a:extLst>
          </p:cNvPr>
          <p:cNvSpPr txBox="1"/>
          <p:nvPr/>
        </p:nvSpPr>
        <p:spPr>
          <a:xfrm>
            <a:off x="10819404" y="5735000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CLIENTES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2" name="CuadroTexto 31">
            <a:extLst>
              <a:ext uri="{FF2B5EF4-FFF2-40B4-BE49-F238E27FC236}">
                <a16:creationId xmlns:a16="http://schemas.microsoft.com/office/drawing/2014/main" id="{5406E4A1-4C60-4E05-92F3-274DC64CB558}"/>
              </a:ext>
            </a:extLst>
          </p:cNvPr>
          <p:cNvSpPr txBox="1"/>
          <p:nvPr/>
        </p:nvSpPr>
        <p:spPr>
          <a:xfrm>
            <a:off x="16873924" y="5747827"/>
            <a:ext cx="225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MERCADO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3" name="Rectángulo redondeado 65">
            <a:extLst>
              <a:ext uri="{FF2B5EF4-FFF2-40B4-BE49-F238E27FC236}">
                <a16:creationId xmlns:a16="http://schemas.microsoft.com/office/drawing/2014/main" id="{3C93E725-7E8D-4BF1-882B-B8CDC56CB187}"/>
              </a:ext>
            </a:extLst>
          </p:cNvPr>
          <p:cNvSpPr/>
          <p:nvPr/>
        </p:nvSpPr>
        <p:spPr>
          <a:xfrm>
            <a:off x="3758584" y="8560078"/>
            <a:ext cx="18706213" cy="1430586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4" name="Rectángulo: esquinas redondeadas 18">
            <a:extLst>
              <a:ext uri="{FF2B5EF4-FFF2-40B4-BE49-F238E27FC236}">
                <a16:creationId xmlns:a16="http://schemas.microsoft.com/office/drawing/2014/main" id="{286CDAF3-01BA-4BD6-89B1-1694E307FAAE}"/>
              </a:ext>
            </a:extLst>
          </p:cNvPr>
          <p:cNvSpPr/>
          <p:nvPr/>
        </p:nvSpPr>
        <p:spPr>
          <a:xfrm>
            <a:off x="4936778" y="8793873"/>
            <a:ext cx="7387164" cy="1019845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Hacer eficientes los procesos críticos</a:t>
            </a:r>
          </a:p>
        </p:txBody>
      </p:sp>
      <p:sp>
        <p:nvSpPr>
          <p:cNvPr id="155" name="Rectángulo: esquinas redondeadas 18">
            <a:extLst>
              <a:ext uri="{FF2B5EF4-FFF2-40B4-BE49-F238E27FC236}">
                <a16:creationId xmlns:a16="http://schemas.microsoft.com/office/drawing/2014/main" id="{AE6CF8A4-56B7-4851-B6A7-A75B1A61FA62}"/>
              </a:ext>
            </a:extLst>
          </p:cNvPr>
          <p:cNvSpPr/>
          <p:nvPr/>
        </p:nvSpPr>
        <p:spPr>
          <a:xfrm>
            <a:off x="14009796" y="8814195"/>
            <a:ext cx="7387164" cy="10198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/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Asegurar la efectiva gestión de riesgos de la compañía</a:t>
            </a:r>
          </a:p>
        </p:txBody>
      </p:sp>
      <p:sp>
        <p:nvSpPr>
          <p:cNvPr id="156" name="CuadroTexto 31">
            <a:extLst>
              <a:ext uri="{FF2B5EF4-FFF2-40B4-BE49-F238E27FC236}">
                <a16:creationId xmlns:a16="http://schemas.microsoft.com/office/drawing/2014/main" id="{94868D43-679A-49F5-A213-EA833209F5B5}"/>
              </a:ext>
            </a:extLst>
          </p:cNvPr>
          <p:cNvSpPr txBox="1"/>
          <p:nvPr/>
        </p:nvSpPr>
        <p:spPr>
          <a:xfrm>
            <a:off x="3911459" y="8226010"/>
            <a:ext cx="37894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6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PROCESOS Y RIESGOS</a:t>
            </a:r>
            <a:endParaRPr lang="es-ES" sz="16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7" name="Rectángulo redondeado 69">
            <a:extLst>
              <a:ext uri="{FF2B5EF4-FFF2-40B4-BE49-F238E27FC236}">
                <a16:creationId xmlns:a16="http://schemas.microsoft.com/office/drawing/2014/main" id="{810224FD-8038-4719-87EE-CD51CEACFF18}"/>
              </a:ext>
            </a:extLst>
          </p:cNvPr>
          <p:cNvSpPr/>
          <p:nvPr/>
        </p:nvSpPr>
        <p:spPr>
          <a:xfrm>
            <a:off x="3758584" y="10620257"/>
            <a:ext cx="18706213" cy="2169030"/>
          </a:xfrm>
          <a:prstGeom prst="roundRect">
            <a:avLst/>
          </a:prstGeom>
          <a:noFill/>
          <a:ln w="63500" cap="flat" cmpd="sng" algn="ctr">
            <a:solidFill>
              <a:srgbClr val="70AD47">
                <a:lumMod val="60000"/>
                <a:lumOff val="4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58" name="Rectángulo: esquinas redondeadas 20">
            <a:extLst>
              <a:ext uri="{FF2B5EF4-FFF2-40B4-BE49-F238E27FC236}">
                <a16:creationId xmlns:a16="http://schemas.microsoft.com/office/drawing/2014/main" id="{88190B04-AC89-4EE7-89C6-6549D2438879}"/>
              </a:ext>
            </a:extLst>
          </p:cNvPr>
          <p:cNvSpPr/>
          <p:nvPr/>
        </p:nvSpPr>
        <p:spPr>
          <a:xfrm>
            <a:off x="10726409" y="11035825"/>
            <a:ext cx="5396606" cy="1576943"/>
          </a:xfrm>
          <a:prstGeom prst="roundRect">
            <a:avLst/>
          </a:prstGeom>
          <a:solidFill>
            <a:srgbClr val="77C42E"/>
          </a:solidFill>
          <a:ln w="9525" cap="flat" cmpd="sng" algn="ctr">
            <a:solidFill>
              <a:srgbClr val="77C42E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Lograr un mayor desarrollo tecnológico</a:t>
            </a:r>
          </a:p>
        </p:txBody>
      </p:sp>
      <p:sp>
        <p:nvSpPr>
          <p:cNvPr id="159" name="Rectángulo: esquinas redondeadas 20">
            <a:extLst>
              <a:ext uri="{FF2B5EF4-FFF2-40B4-BE49-F238E27FC236}">
                <a16:creationId xmlns:a16="http://schemas.microsoft.com/office/drawing/2014/main" id="{F9FC083B-DDFF-4E32-82D3-5397C3A3E040}"/>
              </a:ext>
            </a:extLst>
          </p:cNvPr>
          <p:cNvSpPr/>
          <p:nvPr/>
        </p:nvSpPr>
        <p:spPr>
          <a:xfrm>
            <a:off x="16595603" y="10990481"/>
            <a:ext cx="5396606" cy="1576943"/>
          </a:xfrm>
          <a:prstGeom prst="roundRect">
            <a:avLst/>
          </a:prstGeom>
          <a:solidFill>
            <a:schemeClr val="accent5"/>
          </a:solidFill>
          <a:ln w="9525" cap="flat" cmpd="sng" algn="ctr">
            <a:solidFill>
              <a:schemeClr val="accent5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square" lIns="0" tIns="0" rIns="0" bIns="0" anchor="ctr" anchorCtr="0">
            <a:noAutofit/>
          </a:bodyPr>
          <a:lstStyle/>
          <a:p>
            <a:pPr defTabSz="457200" hangingPunct="1">
              <a:defRPr/>
            </a:pPr>
            <a:r>
              <a:rPr lang="es-CO" sz="2400" b="0" kern="1200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Transformación Digital</a:t>
            </a:r>
          </a:p>
        </p:txBody>
      </p:sp>
      <p:sp>
        <p:nvSpPr>
          <p:cNvPr id="160" name="CuadroTexto 31">
            <a:extLst>
              <a:ext uri="{FF2B5EF4-FFF2-40B4-BE49-F238E27FC236}">
                <a16:creationId xmlns:a16="http://schemas.microsoft.com/office/drawing/2014/main" id="{DB52A4A7-0615-4208-A003-F20DE47BB1CE}"/>
              </a:ext>
            </a:extLst>
          </p:cNvPr>
          <p:cNvSpPr txBox="1"/>
          <p:nvPr/>
        </p:nvSpPr>
        <p:spPr>
          <a:xfrm>
            <a:off x="4408451" y="10710681"/>
            <a:ext cx="6703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TALENTO HUMANO Y CULTURA ORGANIZACIONAL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1" name="CuadroTexto 31">
            <a:extLst>
              <a:ext uri="{FF2B5EF4-FFF2-40B4-BE49-F238E27FC236}">
                <a16:creationId xmlns:a16="http://schemas.microsoft.com/office/drawing/2014/main" id="{ABA26524-F37A-4BE7-B27A-D40EDE846F02}"/>
              </a:ext>
            </a:extLst>
          </p:cNvPr>
          <p:cNvSpPr txBox="1"/>
          <p:nvPr/>
        </p:nvSpPr>
        <p:spPr>
          <a:xfrm>
            <a:off x="11156252" y="10667964"/>
            <a:ext cx="4568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200" hangingPunct="1"/>
            <a:r>
              <a:rPr lang="es-CO" sz="1800" kern="12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INNOVACIÓN Y TECNOLOGÍA</a:t>
            </a:r>
            <a:endParaRPr lang="es-ES" sz="1800" kern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2" name="Abrir corchete 161">
            <a:extLst>
              <a:ext uri="{FF2B5EF4-FFF2-40B4-BE49-F238E27FC236}">
                <a16:creationId xmlns:a16="http://schemas.microsoft.com/office/drawing/2014/main" id="{3222AF4A-AF8E-4C40-8E8C-9200E766073B}"/>
              </a:ext>
            </a:extLst>
          </p:cNvPr>
          <p:cNvSpPr/>
          <p:nvPr/>
        </p:nvSpPr>
        <p:spPr>
          <a:xfrm flipH="1">
            <a:off x="22464797" y="3058232"/>
            <a:ext cx="218153" cy="214777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3" name="Abrir corchete 162">
            <a:extLst>
              <a:ext uri="{FF2B5EF4-FFF2-40B4-BE49-F238E27FC236}">
                <a16:creationId xmlns:a16="http://schemas.microsoft.com/office/drawing/2014/main" id="{F210E8E4-B7A4-4F1C-8D64-DA5BE2F2CF0F}"/>
              </a:ext>
            </a:extLst>
          </p:cNvPr>
          <p:cNvSpPr/>
          <p:nvPr/>
        </p:nvSpPr>
        <p:spPr>
          <a:xfrm flipH="1">
            <a:off x="22430861" y="5599166"/>
            <a:ext cx="236844" cy="2357489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4" name="Abrir corchete 163">
            <a:extLst>
              <a:ext uri="{FF2B5EF4-FFF2-40B4-BE49-F238E27FC236}">
                <a16:creationId xmlns:a16="http://schemas.microsoft.com/office/drawing/2014/main" id="{0ED4EE5A-8816-4501-AFDF-2BDCCF29026E}"/>
              </a:ext>
            </a:extLst>
          </p:cNvPr>
          <p:cNvSpPr/>
          <p:nvPr/>
        </p:nvSpPr>
        <p:spPr>
          <a:xfrm flipH="1">
            <a:off x="22487969" y="8407534"/>
            <a:ext cx="179736" cy="1661947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165" name="Abrir corchete 164">
            <a:extLst>
              <a:ext uri="{FF2B5EF4-FFF2-40B4-BE49-F238E27FC236}">
                <a16:creationId xmlns:a16="http://schemas.microsoft.com/office/drawing/2014/main" id="{09E4D815-B416-4213-AE65-4E09C7D73D2F}"/>
              </a:ext>
            </a:extLst>
          </p:cNvPr>
          <p:cNvSpPr/>
          <p:nvPr/>
        </p:nvSpPr>
        <p:spPr>
          <a:xfrm flipH="1">
            <a:off x="22452741" y="10527126"/>
            <a:ext cx="218154" cy="2426701"/>
          </a:xfrm>
          <a:prstGeom prst="leftBracket">
            <a:avLst/>
          </a:prstGeom>
          <a:noFill/>
          <a:ln w="57150" cap="flat" cmpd="sng" algn="ctr">
            <a:solidFill>
              <a:srgbClr val="67BD48"/>
            </a:solidFill>
            <a:prstDash val="solid"/>
            <a:miter lim="800000"/>
          </a:ln>
          <a:effectLst/>
        </p:spPr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lvl="0" indent="0" algn="l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cxnSp>
        <p:nvCxnSpPr>
          <p:cNvPr id="166" name="Conector curvado 78">
            <a:extLst>
              <a:ext uri="{FF2B5EF4-FFF2-40B4-BE49-F238E27FC236}">
                <a16:creationId xmlns:a16="http://schemas.microsoft.com/office/drawing/2014/main" id="{85956636-9254-4783-A9D3-75FC4A90D6C5}"/>
              </a:ext>
            </a:extLst>
          </p:cNvPr>
          <p:cNvCxnSpPr>
            <a:endCxn id="140" idx="1"/>
          </p:cNvCxnSpPr>
          <p:nvPr/>
        </p:nvCxnSpPr>
        <p:spPr>
          <a:xfrm flipV="1">
            <a:off x="9440255" y="3322696"/>
            <a:ext cx="1336619" cy="896760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67" name="Conector curvado 79">
            <a:extLst>
              <a:ext uri="{FF2B5EF4-FFF2-40B4-BE49-F238E27FC236}">
                <a16:creationId xmlns:a16="http://schemas.microsoft.com/office/drawing/2014/main" id="{16772E38-5992-4E09-9C15-320ADCC6EE47}"/>
              </a:ext>
            </a:extLst>
          </p:cNvPr>
          <p:cNvCxnSpPr>
            <a:stCxn id="142" idx="1"/>
            <a:endCxn id="140" idx="3"/>
          </p:cNvCxnSpPr>
          <p:nvPr/>
        </p:nvCxnSpPr>
        <p:spPr>
          <a:xfrm rot="10800000">
            <a:off x="15446510" y="3322697"/>
            <a:ext cx="1485975" cy="938513"/>
          </a:xfrm>
          <a:prstGeom prst="curvedConnector3">
            <a:avLst/>
          </a:prstGeom>
          <a:noFill/>
          <a:ln w="85725" cap="flat" cmpd="sng" algn="ctr">
            <a:solidFill>
              <a:srgbClr val="85BB3D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68" name="Flecha: hacia abajo 167">
            <a:extLst>
              <a:ext uri="{FF2B5EF4-FFF2-40B4-BE49-F238E27FC236}">
                <a16:creationId xmlns:a16="http://schemas.microsoft.com/office/drawing/2014/main" id="{D9D22FF6-C611-45E1-B7CE-134EBAA480BF}"/>
              </a:ext>
            </a:extLst>
          </p:cNvPr>
          <p:cNvSpPr/>
          <p:nvPr/>
        </p:nvSpPr>
        <p:spPr>
          <a:xfrm rot="10800000">
            <a:off x="6516149" y="5021898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69" name="Flecha: hacia abajo 168">
            <a:extLst>
              <a:ext uri="{FF2B5EF4-FFF2-40B4-BE49-F238E27FC236}">
                <a16:creationId xmlns:a16="http://schemas.microsoft.com/office/drawing/2014/main" id="{8CE7C826-A605-4518-BD16-39DDE0D15175}"/>
              </a:ext>
            </a:extLst>
          </p:cNvPr>
          <p:cNvSpPr/>
          <p:nvPr/>
        </p:nvSpPr>
        <p:spPr>
          <a:xfrm rot="10800000">
            <a:off x="18800443" y="5021438"/>
            <a:ext cx="1166296" cy="584263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0" name="Flecha: hacia abajo 169">
            <a:extLst>
              <a:ext uri="{FF2B5EF4-FFF2-40B4-BE49-F238E27FC236}">
                <a16:creationId xmlns:a16="http://schemas.microsoft.com/office/drawing/2014/main" id="{34FD4F5E-1DB3-44D2-B4C4-88EDDF688771}"/>
              </a:ext>
            </a:extLst>
          </p:cNvPr>
          <p:cNvSpPr/>
          <p:nvPr/>
        </p:nvSpPr>
        <p:spPr>
          <a:xfrm rot="10800000">
            <a:off x="8047212" y="7930602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1" name="Flecha: hacia abajo 170">
            <a:extLst>
              <a:ext uri="{FF2B5EF4-FFF2-40B4-BE49-F238E27FC236}">
                <a16:creationId xmlns:a16="http://schemas.microsoft.com/office/drawing/2014/main" id="{1076D4C0-E027-46BB-8B35-0A80C9145BAE}"/>
              </a:ext>
            </a:extLst>
          </p:cNvPr>
          <p:cNvSpPr/>
          <p:nvPr/>
        </p:nvSpPr>
        <p:spPr>
          <a:xfrm rot="10800000">
            <a:off x="17120230" y="7929345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2" name="Flecha: hacia abajo 171">
            <a:extLst>
              <a:ext uri="{FF2B5EF4-FFF2-40B4-BE49-F238E27FC236}">
                <a16:creationId xmlns:a16="http://schemas.microsoft.com/office/drawing/2014/main" id="{5FC3F4A4-D983-434E-A64A-9A9E3B6BB2D4}"/>
              </a:ext>
            </a:extLst>
          </p:cNvPr>
          <p:cNvSpPr/>
          <p:nvPr/>
        </p:nvSpPr>
        <p:spPr>
          <a:xfrm rot="10800000">
            <a:off x="6516149" y="1004759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3" name="Flecha: hacia abajo 172">
            <a:extLst>
              <a:ext uri="{FF2B5EF4-FFF2-40B4-BE49-F238E27FC236}">
                <a16:creationId xmlns:a16="http://schemas.microsoft.com/office/drawing/2014/main" id="{DAA8158A-64E4-4815-B1A2-F8797EBAE72E}"/>
              </a:ext>
            </a:extLst>
          </p:cNvPr>
          <p:cNvSpPr/>
          <p:nvPr/>
        </p:nvSpPr>
        <p:spPr>
          <a:xfrm rot="10800000">
            <a:off x="18865171" y="10047179"/>
            <a:ext cx="1166296" cy="584264"/>
          </a:xfrm>
          <a:prstGeom prst="downArrow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49" name="Sepcs contenido">
            <a:extLst>
              <a:ext uri="{FF2B5EF4-FFF2-40B4-BE49-F238E27FC236}">
                <a16:creationId xmlns:a16="http://schemas.microsoft.com/office/drawing/2014/main" id="{FEDE1EE1-18B7-49E0-9D33-50DB0D90D08A}"/>
              </a:ext>
            </a:extLst>
          </p:cNvPr>
          <p:cNvSpPr txBox="1"/>
          <p:nvPr/>
        </p:nvSpPr>
        <p:spPr>
          <a:xfrm>
            <a:off x="1896042" y="908102"/>
            <a:ext cx="20320433" cy="1159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7" tIns="71437" rIns="71437" bIns="71437">
            <a:spAutoFit/>
          </a:bodyPr>
          <a:lstStyle/>
          <a:p>
            <a:pPr>
              <a:defRPr sz="9000">
                <a:solidFill>
                  <a:srgbClr val="75C044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es-CO" sz="6600" dirty="0">
                <a:solidFill>
                  <a:srgbClr val="265335"/>
                </a:solidFill>
              </a:rPr>
              <a:t>Mapa </a:t>
            </a:r>
            <a:r>
              <a:rPr lang="es-CO" sz="6600" dirty="0">
                <a:solidFill>
                  <a:srgbClr val="75C044"/>
                </a:solidFill>
                <a:latin typeface="Verdana"/>
                <a:ea typeface="Verdana"/>
              </a:rPr>
              <a:t>Estratégico Corporativo </a:t>
            </a:r>
            <a:r>
              <a:rPr lang="es-CO" sz="5400" dirty="0">
                <a:solidFill>
                  <a:srgbClr val="75C044"/>
                </a:solidFill>
                <a:latin typeface="Verdana"/>
                <a:ea typeface="Verdana"/>
              </a:rPr>
              <a:t>2020-2021</a:t>
            </a:r>
            <a:endParaRPr sz="6600" dirty="0">
              <a:solidFill>
                <a:srgbClr val="75C044"/>
              </a:solidFill>
              <a:latin typeface="Verdana"/>
              <a:ea typeface="Verdana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BF4ED5B-8217-44DF-926C-0ADF12D192EF}"/>
              </a:ext>
            </a:extLst>
          </p:cNvPr>
          <p:cNvSpPr txBox="1"/>
          <p:nvPr/>
        </p:nvSpPr>
        <p:spPr>
          <a:xfrm>
            <a:off x="2754005" y="1834062"/>
            <a:ext cx="5152050" cy="5751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Helvetica Neue"/>
              </a:rPr>
              <a:t>Resultado a agosto 2020</a:t>
            </a:r>
            <a:endParaRPr kumimoji="0" lang="es-CO" sz="2800" b="1" i="0" u="none" strike="noStrike" cap="none" spc="0" normalizeH="0" baseline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Helvetica Neue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01AF39EB-5AF1-465F-9E16-0519B48FFF10}"/>
              </a:ext>
            </a:extLst>
          </p:cNvPr>
          <p:cNvSpPr txBox="1"/>
          <p:nvPr/>
        </p:nvSpPr>
        <p:spPr>
          <a:xfrm>
            <a:off x="124216" y="12326632"/>
            <a:ext cx="1956774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Cumplimiento 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CFDB6732-1CCC-430A-9F25-271D55140649}"/>
              </a:ext>
            </a:extLst>
          </p:cNvPr>
          <p:cNvSpPr txBox="1"/>
          <p:nvPr/>
        </p:nvSpPr>
        <p:spPr>
          <a:xfrm>
            <a:off x="2234514" y="4483483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132,0%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ED410AD-EF9B-4248-A7E8-5D3F85C8EC7C}"/>
              </a:ext>
            </a:extLst>
          </p:cNvPr>
          <p:cNvSpPr txBox="1"/>
          <p:nvPr/>
        </p:nvSpPr>
        <p:spPr>
          <a:xfrm>
            <a:off x="2386269" y="7149070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92,3%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2C6E4564-2B38-4DD2-AE4B-7AC12E54E701}"/>
              </a:ext>
            </a:extLst>
          </p:cNvPr>
          <p:cNvSpPr txBox="1"/>
          <p:nvPr/>
        </p:nvSpPr>
        <p:spPr>
          <a:xfrm>
            <a:off x="2204588" y="9668399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70E1E2B-74F1-4A28-AC4C-06CF5F5FFD3C}"/>
              </a:ext>
            </a:extLst>
          </p:cNvPr>
          <p:cNvSpPr txBox="1"/>
          <p:nvPr/>
        </p:nvSpPr>
        <p:spPr>
          <a:xfrm>
            <a:off x="2386269" y="12056864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92,5%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CA8877F-DC46-4234-ADBA-A4359EDF8E8F}"/>
              </a:ext>
            </a:extLst>
          </p:cNvPr>
          <p:cNvSpPr txBox="1"/>
          <p:nvPr/>
        </p:nvSpPr>
        <p:spPr>
          <a:xfrm>
            <a:off x="14293565" y="2346360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207,1%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1453B19D-F240-4D36-9B11-4DD99E6587A8}"/>
              </a:ext>
            </a:extLst>
          </p:cNvPr>
          <p:cNvSpPr txBox="1"/>
          <p:nvPr/>
        </p:nvSpPr>
        <p:spPr>
          <a:xfrm>
            <a:off x="8333244" y="3257401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100,8%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9A92652-24D5-47F3-8BB5-2D9FD4F896C5}"/>
              </a:ext>
            </a:extLst>
          </p:cNvPr>
          <p:cNvSpPr txBox="1"/>
          <p:nvPr/>
        </p:nvSpPr>
        <p:spPr>
          <a:xfrm>
            <a:off x="20663561" y="3224892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88,0%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91FF81F-D5EC-4956-A16D-B1BD95FC07BC}"/>
              </a:ext>
            </a:extLst>
          </p:cNvPr>
          <p:cNvSpPr txBox="1"/>
          <p:nvPr/>
        </p:nvSpPr>
        <p:spPr>
          <a:xfrm>
            <a:off x="8495915" y="5753538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99,9%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3B8CF8F-F57D-4B8B-AFEA-BB712F23C7DE}"/>
              </a:ext>
            </a:extLst>
          </p:cNvPr>
          <p:cNvSpPr txBox="1"/>
          <p:nvPr/>
        </p:nvSpPr>
        <p:spPr>
          <a:xfrm>
            <a:off x="14379870" y="5758621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86,4%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9201E39-4DD6-4441-B01E-FE4565A176AE}"/>
              </a:ext>
            </a:extLst>
          </p:cNvPr>
          <p:cNvSpPr txBox="1"/>
          <p:nvPr/>
        </p:nvSpPr>
        <p:spPr>
          <a:xfrm>
            <a:off x="20600245" y="5756906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90,4%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E6D50C6-B3A9-4A44-8C61-DE98CABE38FA}"/>
              </a:ext>
            </a:extLst>
          </p:cNvPr>
          <p:cNvSpPr txBox="1"/>
          <p:nvPr/>
        </p:nvSpPr>
        <p:spPr>
          <a:xfrm>
            <a:off x="12376259" y="913331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103,7%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904B73C7-98A4-44DE-B93A-502136184192}"/>
              </a:ext>
            </a:extLst>
          </p:cNvPr>
          <p:cNvSpPr txBox="1"/>
          <p:nvPr/>
        </p:nvSpPr>
        <p:spPr>
          <a:xfrm>
            <a:off x="21456643" y="9170186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642B2402-D752-4BBA-BB21-59D17EB3C9FC}"/>
              </a:ext>
            </a:extLst>
          </p:cNvPr>
          <p:cNvSpPr txBox="1"/>
          <p:nvPr/>
        </p:nvSpPr>
        <p:spPr>
          <a:xfrm>
            <a:off x="9160094" y="11121097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113,8%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4BE3704-9AFF-4F5B-8C49-95CCE8C2B1D6}"/>
              </a:ext>
            </a:extLst>
          </p:cNvPr>
          <p:cNvSpPr txBox="1"/>
          <p:nvPr/>
        </p:nvSpPr>
        <p:spPr>
          <a:xfrm>
            <a:off x="15074980" y="10689842"/>
            <a:ext cx="948470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103,8%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469FA940-376A-4791-B072-669278E7A002}"/>
              </a:ext>
            </a:extLst>
          </p:cNvPr>
          <p:cNvSpPr txBox="1"/>
          <p:nvPr/>
        </p:nvSpPr>
        <p:spPr>
          <a:xfrm>
            <a:off x="20977495" y="10620257"/>
            <a:ext cx="796715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non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60,1%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2D206744-5F3A-4C8E-BFB9-2442AC310ED2}"/>
              </a:ext>
            </a:extLst>
          </p:cNvPr>
          <p:cNvSpPr txBox="1"/>
          <p:nvPr/>
        </p:nvSpPr>
        <p:spPr>
          <a:xfrm>
            <a:off x="7970763" y="1981698"/>
            <a:ext cx="1149528" cy="306467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105,0%</a:t>
            </a:r>
            <a:endParaRPr kumimoji="0" lang="es-CO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Helvetica" panose="020B0604020202020204" pitchFamily="34" charset="0"/>
            </a:endParaRPr>
          </a:p>
        </p:txBody>
      </p:sp>
      <p:sp>
        <p:nvSpPr>
          <p:cNvPr id="67" name="Rectángulo 66">
            <a:extLst>
              <a:ext uri="{FF2B5EF4-FFF2-40B4-BE49-F238E27FC236}">
                <a16:creationId xmlns:a16="http://schemas.microsoft.com/office/drawing/2014/main" id="{CE7B60AB-077E-4979-8B66-44C2B4CEFCEE}"/>
              </a:ext>
            </a:extLst>
          </p:cNvPr>
          <p:cNvSpPr/>
          <p:nvPr/>
        </p:nvSpPr>
        <p:spPr>
          <a:xfrm>
            <a:off x="-24000" y="2283166"/>
            <a:ext cx="24408000" cy="8316000"/>
          </a:xfrm>
          <a:prstGeom prst="rect">
            <a:avLst/>
          </a:prstGeom>
          <a:solidFill>
            <a:schemeClr val="bg1">
              <a:lumMod val="95000"/>
              <a:alpha val="97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797" tIns="50797" rIns="50797" bIns="50797" numCol="1" spcCol="38100" rtlCol="0" anchor="ctr">
            <a:spAutoFit/>
          </a:bodyPr>
          <a:lstStyle/>
          <a:p>
            <a:pPr algn="ctr" defTabSz="584142" hangingPunct="0"/>
            <a:endParaRPr lang="es-CO" sz="40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78" name="Flecha: hacia abajo 77">
            <a:extLst>
              <a:ext uri="{FF2B5EF4-FFF2-40B4-BE49-F238E27FC236}">
                <a16:creationId xmlns:a16="http://schemas.microsoft.com/office/drawing/2014/main" id="{DBD9567E-9EC8-4FA1-9BF0-4FDE5C839C46}"/>
              </a:ext>
            </a:extLst>
          </p:cNvPr>
          <p:cNvSpPr/>
          <p:nvPr/>
        </p:nvSpPr>
        <p:spPr>
          <a:xfrm rot="10800000">
            <a:off x="6470024" y="7257738"/>
            <a:ext cx="1239530" cy="3415557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Flecha: hacia abajo 72">
            <a:extLst>
              <a:ext uri="{FF2B5EF4-FFF2-40B4-BE49-F238E27FC236}">
                <a16:creationId xmlns:a16="http://schemas.microsoft.com/office/drawing/2014/main" id="{B89ABCBC-F757-4729-970F-8845EAFB71C5}"/>
              </a:ext>
            </a:extLst>
          </p:cNvPr>
          <p:cNvSpPr/>
          <p:nvPr/>
        </p:nvSpPr>
        <p:spPr>
          <a:xfrm rot="10800000">
            <a:off x="12757264" y="9654915"/>
            <a:ext cx="1239530" cy="944250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Flecha: hacia abajo 74">
            <a:extLst>
              <a:ext uri="{FF2B5EF4-FFF2-40B4-BE49-F238E27FC236}">
                <a16:creationId xmlns:a16="http://schemas.microsoft.com/office/drawing/2014/main" id="{107F057E-9598-4288-93C6-4E86B2BF553E}"/>
              </a:ext>
            </a:extLst>
          </p:cNvPr>
          <p:cNvSpPr/>
          <p:nvPr/>
        </p:nvSpPr>
        <p:spPr>
          <a:xfrm rot="10800000">
            <a:off x="18865171" y="7269063"/>
            <a:ext cx="1239530" cy="3339404"/>
          </a:xfrm>
          <a:prstGeom prst="downArrow">
            <a:avLst>
              <a:gd name="adj1" fmla="val 50000"/>
              <a:gd name="adj2" fmla="val 40164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F987759-D807-4FF7-ADD0-41875E42D7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750" y="3938223"/>
            <a:ext cx="9222313" cy="330772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34372F8-B00B-4D67-BD88-54C6860C63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8290" y="8026863"/>
            <a:ext cx="8275504" cy="162152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ED07427-B324-4E53-88BC-B8BFA29CF2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98613" y="4676778"/>
            <a:ext cx="8816084" cy="259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98755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C595965736FBE4DB940321E9E262A9E" ma:contentTypeVersion="12" ma:contentTypeDescription="Crear nuevo documento." ma:contentTypeScope="" ma:versionID="47d1b3a5f0c282fc1a7b90c90f2db84e">
  <xsd:schema xmlns:xsd="http://www.w3.org/2001/XMLSchema" xmlns:xs="http://www.w3.org/2001/XMLSchema" xmlns:p="http://schemas.microsoft.com/office/2006/metadata/properties" xmlns:ns3="ab1b8f57-693a-4ba5-9fba-e66575f3c7c8" xmlns:ns4="83fa20ce-4a15-48da-89c9-a72adf9d0e43" targetNamespace="http://schemas.microsoft.com/office/2006/metadata/properties" ma:root="true" ma:fieldsID="6333534e0b513b7bcaa9b2b2446b9e5c" ns3:_="" ns4:_="">
    <xsd:import namespace="ab1b8f57-693a-4ba5-9fba-e66575f3c7c8"/>
    <xsd:import namespace="83fa20ce-4a15-48da-89c9-a72adf9d0e4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1b8f57-693a-4ba5-9fba-e66575f3c7c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fa20ce-4a15-48da-89c9-a72adf9d0e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D54EEB-3E4E-4F11-B7D4-3BB2289473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1b8f57-693a-4ba5-9fba-e66575f3c7c8"/>
    <ds:schemaRef ds:uri="83fa20ce-4a15-48da-89c9-a72adf9d0e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A3865F-2327-4A50-945B-777DCF4085E2}">
  <ds:schemaRefs>
    <ds:schemaRef ds:uri="http://schemas.microsoft.com/office/infopath/2007/PartnerControls"/>
    <ds:schemaRef ds:uri="http://www.w3.org/XML/1998/namespace"/>
    <ds:schemaRef ds:uri="83fa20ce-4a15-48da-89c9-a72adf9d0e43"/>
    <ds:schemaRef ds:uri="http://purl.org/dc/terms/"/>
    <ds:schemaRef ds:uri="ab1b8f57-693a-4ba5-9fba-e66575f3c7c8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673DD1E-8429-4896-B12C-62EC1269D6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745</Words>
  <Application>Microsoft Office PowerPoint</Application>
  <PresentationFormat>Personalizado</PresentationFormat>
  <Paragraphs>252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Calibri</vt:lpstr>
      <vt:lpstr>Helvetica Neue</vt:lpstr>
      <vt:lpstr>Helvetica Neue Medium</vt:lpstr>
      <vt:lpstr>Helvetica Neue Thin</vt:lpstr>
      <vt:lpstr>Helvetica Neue UltraLight</vt:lpstr>
      <vt:lpstr>Verdana</vt:lpstr>
      <vt:lpstr>White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CUBILLOS PONCE</dc:creator>
  <cp:lastModifiedBy>MARIA LUCIA LLERAS ECHEVERRI</cp:lastModifiedBy>
  <cp:revision>22</cp:revision>
  <dcterms:modified xsi:type="dcterms:W3CDTF">2020-11-06T02:27:52Z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0x0101002C595965736FBE4DB940321E9E262A9E</vt:lpwstr>
  </property>
</Properties>
</file>