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5"/>
  </p:notesMasterIdLst>
  <p:sldIdLst>
    <p:sldId id="257" r:id="rId4"/>
    <p:sldId id="264" r:id="rId5"/>
    <p:sldId id="316" r:id="rId6"/>
    <p:sldId id="325" r:id="rId7"/>
    <p:sldId id="326" r:id="rId8"/>
    <p:sldId id="297" r:id="rId9"/>
    <p:sldId id="329" r:id="rId10"/>
    <p:sldId id="327" r:id="rId11"/>
    <p:sldId id="328" r:id="rId12"/>
    <p:sldId id="324" r:id="rId13"/>
    <p:sldId id="273" r:id="rId14"/>
  </p:sldIdLst>
  <p:sldSz cx="9144000" cy="5715000" type="screen16x10"/>
  <p:notesSz cx="7010400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D5B"/>
    <a:srgbClr val="62BD19"/>
    <a:srgbClr val="FF5200"/>
    <a:srgbClr val="8B8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660"/>
  </p:normalViewPr>
  <p:slideViewPr>
    <p:cSldViewPr>
      <p:cViewPr varScale="1">
        <p:scale>
          <a:sx n="58" d="100"/>
          <a:sy n="58" d="100"/>
        </p:scale>
        <p:origin x="1013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FA92223-BD83-4BEC-B08A-42A46FDDC64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7F04924-2174-4589-83E4-C9253DE066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222500"/>
            <a:ext cx="7772400" cy="777876"/>
          </a:xfrm>
          <a:prstGeom prst="rect">
            <a:avLst/>
          </a:prstGeom>
        </p:spPr>
        <p:txBody>
          <a:bodyPr vert="horz" lIns="91436" tIns="45718" rIns="91436" bIns="45718"/>
          <a:lstStyle>
            <a:lvl1pPr defTabSz="356616">
              <a:defRPr sz="4000" b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sz="3600" b="1" dirty="0">
                <a:solidFill>
                  <a:prstClr val="white"/>
                </a:solidFill>
                <a:latin typeface="Helvetica Light"/>
                <a:cs typeface="Helvetica "/>
              </a:rPr>
              <a:t>NOMBRE DE LA PRESENTACIÓN</a:t>
            </a:r>
            <a:endParaRPr lang="es-ES" sz="3200" b="1" dirty="0">
              <a:solidFill>
                <a:prstClr val="white"/>
              </a:solidFill>
              <a:latin typeface="Helvetica "/>
              <a:cs typeface="Helvetica 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02000"/>
            <a:ext cx="6400800" cy="508000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de enero de 2016</a:t>
            </a:r>
          </a:p>
        </p:txBody>
      </p:sp>
      <p:pic>
        <p:nvPicPr>
          <p:cNvPr id="4" name="Imagen 3" descr="LOGO-BLANCO-SOBRE-FOND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3" y="4290803"/>
            <a:ext cx="1837267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18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04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222500"/>
            <a:ext cx="7772400" cy="777876"/>
          </a:xfrm>
          <a:prstGeom prst="rect">
            <a:avLst/>
          </a:prstGeom>
        </p:spPr>
        <p:txBody>
          <a:bodyPr vert="horz" lIns="91436" tIns="45718" rIns="91436" bIns="45718"/>
          <a:lstStyle>
            <a:lvl1pPr defTabSz="356616">
              <a:defRPr sz="4000" b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sz="3600" b="1" dirty="0">
                <a:solidFill>
                  <a:prstClr val="white"/>
                </a:solidFill>
                <a:latin typeface="Helvetica Light"/>
                <a:cs typeface="Helvetica "/>
              </a:rPr>
              <a:t>NOMBRE DE LA PRESENTACIÓN</a:t>
            </a:r>
            <a:endParaRPr lang="es-ES" sz="3200" b="1" dirty="0">
              <a:solidFill>
                <a:prstClr val="white"/>
              </a:solidFill>
              <a:latin typeface="Helvetica "/>
              <a:cs typeface="Helvetica 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02000"/>
            <a:ext cx="6400800" cy="508000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de enero de 2016</a:t>
            </a:r>
          </a:p>
        </p:txBody>
      </p:sp>
      <p:pic>
        <p:nvPicPr>
          <p:cNvPr id="4" name="Imagen 3" descr="LOGO-BLANCO-SOBRE-FOND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1" y="4290801"/>
            <a:ext cx="1837267" cy="9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404" y="1206500"/>
            <a:ext cx="2505471" cy="1227460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algn="l" eaLnBrk="1" hangingPunct="1">
              <a:defRPr sz="4000" b="0" cap="none">
                <a:solidFill>
                  <a:srgbClr val="1B462C"/>
                </a:solidFill>
              </a:defRPr>
            </a:lvl1pPr>
          </a:lstStyle>
          <a:p>
            <a:pPr eaLnBrk="1" hangingPunct="1"/>
            <a:r>
              <a:rPr lang="es-CO" sz="3400" kern="0" dirty="0">
                <a:latin typeface="Helvetica (Cuerpo)"/>
                <a:cs typeface="Helvetica (Cuerpo)"/>
              </a:rPr>
              <a:t>Contenido</a:t>
            </a:r>
            <a:endParaRPr lang="es-CO" sz="3400" kern="0" cap="all" dirty="0">
              <a:latin typeface="Helvetica (Cuerpo)"/>
              <a:cs typeface="Helvetica (Cuerpo)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200401" y="1270003"/>
            <a:ext cx="5294312" cy="3238499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marL="0" indent="0" eaLnBrk="1" hangingPunct="1">
              <a:spcBef>
                <a:spcPts val="0"/>
              </a:spcBef>
              <a:spcAft>
                <a:spcPts val="2340"/>
              </a:spcAft>
              <a:buFont typeface="Arial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Tamaño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letra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24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Tipo de letra: Helvética</a:t>
            </a:r>
            <a:endParaRPr lang="es-CO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Color: Negro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  </a:t>
            </a:r>
            <a:endParaRPr 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10 Elipse"/>
          <p:cNvSpPr/>
          <p:nvPr userDrawn="1"/>
        </p:nvSpPr>
        <p:spPr bwMode="auto">
          <a:xfrm>
            <a:off x="6754614" y="2013913"/>
            <a:ext cx="504056" cy="420047"/>
          </a:xfrm>
          <a:prstGeom prst="ellipse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457181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cxnSp>
        <p:nvCxnSpPr>
          <p:cNvPr id="2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>
              <a:buNone/>
              <a:defRPr sz="2000">
                <a:latin typeface="Helvetica"/>
                <a:cs typeface="Helvetica"/>
              </a:defRPr>
            </a:lvl2pPr>
            <a:lvl3pPr>
              <a:buNone/>
              <a:defRPr sz="2000">
                <a:latin typeface="Helvetica"/>
                <a:cs typeface="Helvetica"/>
              </a:defRPr>
            </a:lvl3pPr>
            <a:lvl4pPr>
              <a:buNone/>
              <a:defRPr sz="2000">
                <a:latin typeface="Helvetica"/>
                <a:cs typeface="Helvetica"/>
              </a:defRPr>
            </a:lvl4pPr>
            <a:lvl5pPr>
              <a:buNone/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patrón.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37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39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44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0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8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10" name="Rectángulo 9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82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5" name="Rectángulo 4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476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algn="l">
              <a:defRPr sz="2000" b="1"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000">
                <a:latin typeface="Helvetica"/>
              </a:defRPr>
            </a:lvl1pPr>
            <a:lvl2pPr>
              <a:defRPr sz="20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2000">
                <a:latin typeface="Helvetica"/>
              </a:defRPr>
            </a:lvl4pPr>
            <a:lvl5pPr>
              <a:defRPr sz="2000">
                <a:latin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buNone/>
              <a:defRPr sz="1400">
                <a:latin typeface="Helvetica"/>
              </a:defRPr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34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406" y="1206500"/>
            <a:ext cx="2505471" cy="1227460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algn="l" eaLnBrk="1" hangingPunct="1">
              <a:defRPr sz="4000" b="0" cap="none">
                <a:solidFill>
                  <a:srgbClr val="1B462C"/>
                </a:solidFill>
              </a:defRPr>
            </a:lvl1pPr>
          </a:lstStyle>
          <a:p>
            <a:pPr eaLnBrk="1" hangingPunct="1"/>
            <a:r>
              <a:rPr lang="es-CO" sz="3400" kern="0" dirty="0">
                <a:latin typeface="Helvetica (Cuerpo)"/>
                <a:cs typeface="Helvetica (Cuerpo)"/>
              </a:rPr>
              <a:t>Contenido</a:t>
            </a:r>
            <a:endParaRPr lang="es-CO" sz="3400" kern="0" cap="all" dirty="0">
              <a:latin typeface="Helvetica (Cuerpo)"/>
              <a:cs typeface="Helvetica (Cuerpo)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200401" y="1270005"/>
            <a:ext cx="5294312" cy="3238499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marL="0" indent="0" eaLnBrk="1" hangingPunct="1">
              <a:spcBef>
                <a:spcPts val="0"/>
              </a:spcBef>
              <a:spcAft>
                <a:spcPts val="2340"/>
              </a:spcAft>
              <a:buFont typeface="Arial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Tamaño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letra</a:t>
            </a: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24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Tipo de letra: Helvética</a:t>
            </a:r>
            <a:endParaRPr lang="es-CO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Color: Negro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</a:t>
            </a:r>
          </a:p>
          <a:p>
            <a:pPr marL="0" indent="0" eaLnBrk="1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s-C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Otro item  </a:t>
            </a:r>
            <a:endParaRPr 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10 Elipse"/>
          <p:cNvSpPr/>
          <p:nvPr userDrawn="1"/>
        </p:nvSpPr>
        <p:spPr bwMode="auto">
          <a:xfrm>
            <a:off x="6754614" y="2013913"/>
            <a:ext cx="504056" cy="420047"/>
          </a:xfrm>
          <a:prstGeom prst="ellipse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457181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91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28800" y="3695701"/>
            <a:ext cx="5486400" cy="609600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algn="ctr">
              <a:defRPr sz="1600" b="0">
                <a:latin typeface="Helvetica"/>
                <a:cs typeface="Helvetica"/>
              </a:defRPr>
            </a:lvl1pPr>
          </a:lstStyle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No prometemos, </a:t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aseguramos.</a:t>
            </a:r>
          </a:p>
        </p:txBody>
      </p:sp>
      <p:pic>
        <p:nvPicPr>
          <p:cNvPr id="6" name="Picture 30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62" y="1943101"/>
            <a:ext cx="2771277" cy="13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Agrupar 6"/>
          <p:cNvGrpSpPr/>
          <p:nvPr userDrawn="1"/>
        </p:nvGrpSpPr>
        <p:grpSpPr>
          <a:xfrm>
            <a:off x="1" y="559308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  <p:grpSp>
        <p:nvGrpSpPr>
          <p:cNvPr id="11" name="Agrupar 10"/>
          <p:cNvGrpSpPr/>
          <p:nvPr userDrawn="1"/>
        </p:nvGrpSpPr>
        <p:grpSpPr>
          <a:xfrm>
            <a:off x="4" y="-38100"/>
            <a:ext cx="9153047" cy="254000"/>
            <a:chOff x="0" y="6172200"/>
            <a:chExt cx="8756415" cy="685800"/>
          </a:xfrm>
        </p:grpSpPr>
        <p:sp>
          <p:nvSpPr>
            <p:cNvPr id="12" name="Rectángulo 11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52159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32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5567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Helvetica"/>
              </a:defRPr>
            </a:lvl1pPr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2149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" y="0"/>
            <a:ext cx="2195513" cy="5715000"/>
          </a:xfrm>
          <a:prstGeom prst="rect">
            <a:avLst/>
          </a:prstGeom>
          <a:solidFill>
            <a:srgbClr val="184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CO" b="1" u="sng" dirty="0">
              <a:solidFill>
                <a:srgbClr val="336600"/>
              </a:solidFill>
              <a:latin typeface="BC I25 Wide" pitchFamily="34" charset="0"/>
            </a:endParaRPr>
          </a:p>
        </p:txBody>
      </p:sp>
      <p:pic>
        <p:nvPicPr>
          <p:cNvPr id="5" name="Picture 30" descr="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408913"/>
            <a:ext cx="4164013" cy="171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36796" y="4417220"/>
            <a:ext cx="6510337" cy="359833"/>
          </a:xfrm>
        </p:spPr>
        <p:txBody>
          <a:bodyPr anchor="ctr"/>
          <a:lstStyle>
            <a:lvl1pPr marL="0" indent="0" algn="r">
              <a:spcBef>
                <a:spcPct val="0"/>
              </a:spcBef>
              <a:buClrTx/>
              <a:defRPr sz="1400">
                <a:ea typeface="Batang" pitchFamily="18" charset="-127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ctrTitle" sz="quarter"/>
          </p:nvPr>
        </p:nvSpPr>
        <p:spPr>
          <a:xfrm>
            <a:off x="2251083" y="3739892"/>
            <a:ext cx="6532563" cy="470959"/>
          </a:xfrm>
          <a:ln/>
        </p:spPr>
        <p:txBody>
          <a:bodyPr anchor="ctr"/>
          <a:lstStyle>
            <a:lvl1pPr algn="r">
              <a:defRPr sz="1900">
                <a:ea typeface="Batang" pitchFamily="18" charset="-127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630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0259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901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35" y="1357317"/>
            <a:ext cx="4244975" cy="3899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3" y="1357317"/>
            <a:ext cx="4244975" cy="3899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7592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9368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104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28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cxnSp>
        <p:nvCxnSpPr>
          <p:cNvPr id="2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>
              <a:buNone/>
              <a:defRPr sz="2000">
                <a:latin typeface="Helvetica"/>
                <a:cs typeface="Helvetica"/>
              </a:defRPr>
            </a:lvl2pPr>
            <a:lvl3pPr>
              <a:buNone/>
              <a:defRPr sz="2000">
                <a:latin typeface="Helvetica"/>
                <a:cs typeface="Helvetica"/>
              </a:defRPr>
            </a:lvl3pPr>
            <a:lvl4pPr>
              <a:buNone/>
              <a:defRPr sz="2000">
                <a:latin typeface="Helvetica"/>
                <a:cs typeface="Helvetica"/>
              </a:defRPr>
            </a:lvl4pPr>
            <a:lvl5pPr>
              <a:buNone/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patrón.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4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27549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378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85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2682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32589" y="697178"/>
            <a:ext cx="2160587" cy="456009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8" y="697178"/>
            <a:ext cx="6329363" cy="45600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85163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7" y="697179"/>
            <a:ext cx="8569325" cy="539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50832" y="1357317"/>
            <a:ext cx="8642351" cy="3899959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459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0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39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6" name="Rectángulo 5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3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800">
                <a:latin typeface="Helvetica"/>
              </a:defRPr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6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9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marL="0" indent="0">
              <a:buNone/>
              <a:defRPr sz="2200" b="1">
                <a:latin typeface="Helvetica"/>
                <a:cs typeface="Helvetica"/>
              </a:defRPr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cxnSp>
        <p:nvCxnSpPr>
          <p:cNvPr id="8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36" tIns="45718" rIns="91436" bIns="45718"/>
          <a:lstStyle>
            <a:lvl1pPr algn="l" fontAlgn="base">
              <a:spcBef>
                <a:spcPct val="20000"/>
              </a:spcBef>
              <a:spcAft>
                <a:spcPts val="3276"/>
              </a:spcAft>
              <a:defRPr sz="2400" b="1" i="0"/>
            </a:lvl1pPr>
          </a:lstStyle>
          <a:p>
            <a:pPr fontAlgn="base">
              <a:spcBef>
                <a:spcPct val="20000"/>
              </a:spcBef>
              <a:spcAft>
                <a:spcPts val="4200"/>
              </a:spcAft>
              <a:defRPr/>
            </a:pPr>
            <a: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Titulo del contenido </a:t>
            </a:r>
            <a:br>
              <a:rPr lang="es-CO" sz="2400" b="1" kern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600" kern="0" dirty="0">
                <a:latin typeface="Helvetica" panose="020B0604020202020204" pitchFamily="34" charset="0"/>
                <a:cs typeface="Helvetica" panose="020B0604020202020204" pitchFamily="34" charset="0"/>
              </a:rPr>
              <a:t>(Tamaño 24, helvética, color negro)</a:t>
            </a: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10" name="Rectángulo 9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4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 userDrawn="1"/>
        </p:nvCxnSpPr>
        <p:spPr bwMode="auto">
          <a:xfrm>
            <a:off x="76200" y="5497793"/>
            <a:ext cx="8980912" cy="0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/>
          <p:cNvGrpSpPr/>
          <p:nvPr userDrawn="1"/>
        </p:nvGrpSpPr>
        <p:grpSpPr>
          <a:xfrm>
            <a:off x="1" y="-38100"/>
            <a:ext cx="9153050" cy="127000"/>
            <a:chOff x="0" y="6172200"/>
            <a:chExt cx="8756416" cy="685800"/>
          </a:xfrm>
        </p:grpSpPr>
        <p:sp>
          <p:nvSpPr>
            <p:cNvPr id="5" name="Rectángulo 4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7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  <a:prstGeom prst="rect">
            <a:avLst/>
          </a:prstGeom>
        </p:spPr>
        <p:txBody>
          <a:bodyPr vert="horz" lIns="91436" tIns="45718" rIns="91436" bIns="45718" anchor="b"/>
          <a:lstStyle>
            <a:lvl1pPr algn="l">
              <a:defRPr sz="2000" b="1">
                <a:latin typeface="Helvetica"/>
              </a:defRPr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 vert="horz" lIns="91436" tIns="45718" rIns="91436" bIns="45718"/>
          <a:lstStyle>
            <a:lvl1pPr>
              <a:defRPr sz="2000">
                <a:latin typeface="Helvetica"/>
              </a:defRPr>
            </a:lvl1pPr>
            <a:lvl2pPr>
              <a:defRPr sz="20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2000">
                <a:latin typeface="Helvetica"/>
              </a:defRPr>
            </a:lvl4pPr>
            <a:lvl5pPr>
              <a:defRPr sz="2000">
                <a:latin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  <a:prstGeom prst="rect">
            <a:avLst/>
          </a:prstGeom>
        </p:spPr>
        <p:txBody>
          <a:bodyPr vert="horz" lIns="91436" tIns="45718" rIns="91436" bIns="45718"/>
          <a:lstStyle>
            <a:lvl1pPr marL="0" indent="0">
              <a:buNone/>
              <a:defRPr sz="1400">
                <a:latin typeface="Helvetica"/>
              </a:defRPr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32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28800" y="3695701"/>
            <a:ext cx="5486400" cy="609600"/>
          </a:xfrm>
          <a:prstGeom prst="rect">
            <a:avLst/>
          </a:prstGeom>
        </p:spPr>
        <p:txBody>
          <a:bodyPr vert="horz" lIns="91436" tIns="45718" rIns="91436" bIns="45718" anchor="t"/>
          <a:lstStyle>
            <a:lvl1pPr algn="ctr">
              <a:defRPr sz="1600" b="0">
                <a:latin typeface="Helvetica"/>
                <a:cs typeface="Helvetica"/>
              </a:defRPr>
            </a:lvl1pPr>
          </a:lstStyle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No prometemos, </a:t>
            </a:r>
            <a:br>
              <a:rPr lang="es-ES_trad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aseguramos.</a:t>
            </a:r>
          </a:p>
        </p:txBody>
      </p:sp>
      <p:pic>
        <p:nvPicPr>
          <p:cNvPr id="6" name="Picture 30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65" y="1943102"/>
            <a:ext cx="2771277" cy="13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Agrupar 6"/>
          <p:cNvGrpSpPr/>
          <p:nvPr userDrawn="1"/>
        </p:nvGrpSpPr>
        <p:grpSpPr>
          <a:xfrm>
            <a:off x="1" y="5593080"/>
            <a:ext cx="9153050" cy="127000"/>
            <a:chOff x="0" y="6172200"/>
            <a:chExt cx="8756416" cy="685800"/>
          </a:xfrm>
        </p:grpSpPr>
        <p:sp>
          <p:nvSpPr>
            <p:cNvPr id="8" name="Rectángulo 7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52160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  <p:grpSp>
        <p:nvGrpSpPr>
          <p:cNvPr id="11" name="Agrupar 10"/>
          <p:cNvGrpSpPr/>
          <p:nvPr userDrawn="1"/>
        </p:nvGrpSpPr>
        <p:grpSpPr>
          <a:xfrm>
            <a:off x="6" y="-38100"/>
            <a:ext cx="9153047" cy="254000"/>
            <a:chOff x="0" y="6172200"/>
            <a:chExt cx="8756415" cy="685800"/>
          </a:xfrm>
        </p:grpSpPr>
        <p:sp>
          <p:nvSpPr>
            <p:cNvPr id="12" name="Rectángulo 11"/>
            <p:cNvSpPr/>
            <p:nvPr/>
          </p:nvSpPr>
          <p:spPr>
            <a:xfrm>
              <a:off x="0" y="6172200"/>
              <a:ext cx="2895600" cy="685800"/>
            </a:xfrm>
            <a:prstGeom prst="rect">
              <a:avLst/>
            </a:prstGeom>
            <a:solidFill>
              <a:srgbClr val="C8D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926080" y="6172200"/>
              <a:ext cx="2895600" cy="685800"/>
            </a:xfrm>
            <a:prstGeom prst="rect">
              <a:avLst/>
            </a:prstGeom>
            <a:solidFill>
              <a:srgbClr val="62BD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52159" y="6172200"/>
              <a:ext cx="2904256" cy="685800"/>
            </a:xfrm>
            <a:prstGeom prst="rect">
              <a:avLst/>
            </a:prstGeom>
            <a:solidFill>
              <a:srgbClr val="184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1"/>
              <a:endParaRPr lang="es-ES_tradnl" dirty="0">
                <a:solidFill>
                  <a:prstClr val="white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16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imbolo_en_Positivo-we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156" y="190503"/>
            <a:ext cx="98234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imbolo_en_Positivo-we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152" y="190503"/>
            <a:ext cx="98234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32" y="1357317"/>
            <a:ext cx="8642351" cy="38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1"/>
            <a:r>
              <a:rPr lang="es-ES"/>
              <a:t>Tercer nivel</a:t>
            </a:r>
          </a:p>
          <a:p>
            <a:pPr lvl="1"/>
            <a:r>
              <a:rPr lang="es-ES"/>
              <a:t>Cuarto nivel</a:t>
            </a:r>
          </a:p>
          <a:p>
            <a:pPr lvl="1"/>
            <a:r>
              <a:rPr lang="es-CO"/>
              <a:t>Quinto nivel</a:t>
            </a:r>
            <a:endParaRPr lang="es-E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7" y="697179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TÍTULO</a:t>
            </a:r>
            <a:br>
              <a:rPr lang="es-MX"/>
            </a:br>
            <a:r>
              <a:rPr lang="es-MX"/>
              <a:t>Subtítulo</a:t>
            </a:r>
            <a:endParaRPr lang="es-E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957524" y="227806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es-CO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9" name="Picture 24" descr="PP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9" y="216965"/>
            <a:ext cx="1576387" cy="6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18462C"/>
          </a:solidFill>
          <a:latin typeface="Helvetica" pitchFamily="34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004248"/>
        </a:buClr>
        <a:buChar char="•"/>
        <a:defRPr sz="1600">
          <a:solidFill>
            <a:srgbClr val="18462C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BAD405"/>
        </a:buClr>
        <a:buFont typeface="Arial Unicode MS" pitchFamily="34" charset="-128"/>
        <a:buChar char="–"/>
        <a:defRPr sz="1400">
          <a:solidFill>
            <a:srgbClr val="18462C"/>
          </a:solidFill>
          <a:latin typeface="+mn-lt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•"/>
        <a:defRPr sz="1400">
          <a:solidFill>
            <a:schemeClr val="bg2"/>
          </a:solidFill>
          <a:latin typeface="+mn-lt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–"/>
        <a:defRPr sz="1400">
          <a:solidFill>
            <a:schemeClr val="bg2"/>
          </a:solidFill>
          <a:latin typeface="+mn-lt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buChar char="»"/>
        <a:defRPr sz="1400">
          <a:solidFill>
            <a:schemeClr val="bg2"/>
          </a:solidFill>
          <a:latin typeface="+mn-lt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12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microsoft.com/office/2007/relationships/hdphoto" Target="../media/hdphoto1.wdp"/><Relationship Id="rId10" Type="http://schemas.openxmlformats.org/officeDocument/2006/relationships/image" Target="../media/image17.emf"/><Relationship Id="rId4" Type="http://schemas.openxmlformats.org/officeDocument/2006/relationships/image" Target="../media/image9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1951856"/>
            <a:ext cx="9144000" cy="1409700"/>
          </a:xfrm>
        </p:spPr>
        <p:txBody>
          <a:bodyPr/>
          <a:lstStyle/>
          <a:p>
            <a:r>
              <a:rPr lang="es-ES_tradnl" sz="3600" b="1" dirty="0">
                <a:latin typeface="Helvetica"/>
              </a:rPr>
              <a:t>RESULTADO</a:t>
            </a:r>
            <a:br>
              <a:rPr lang="es-ES_tradnl" sz="3600" b="1" dirty="0">
                <a:latin typeface="Helvetica"/>
              </a:rPr>
            </a:br>
            <a:r>
              <a:rPr lang="es-ES_tradnl" sz="3600" b="1" dirty="0">
                <a:latin typeface="Helvetica"/>
              </a:rPr>
              <a:t>MAPA CORPORATIVO</a:t>
            </a:r>
            <a:br>
              <a:rPr lang="es-ES_tradnl" sz="3600" b="1" dirty="0">
                <a:latin typeface="Helvetica"/>
              </a:rPr>
            </a:br>
            <a:r>
              <a:rPr lang="es-ES_tradnl" sz="2000" b="1" dirty="0">
                <a:latin typeface="Helvetica"/>
              </a:rPr>
              <a:t>DICIEMBRE 2017 </a:t>
            </a:r>
            <a:endParaRPr lang="es-ES_tradnl" sz="2400" b="1" dirty="0">
              <a:latin typeface="Helvetic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21466" y="5414659"/>
            <a:ext cx="1459046" cy="3231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181"/>
            <a:r>
              <a:rPr lang="es-CO" sz="15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 enero 2018</a:t>
            </a:r>
          </a:p>
        </p:txBody>
      </p:sp>
    </p:spTree>
    <p:extLst>
      <p:ext uri="{BB962C8B-B14F-4D97-AF65-F5344CB8AC3E}">
        <p14:creationId xmlns:p14="http://schemas.microsoft.com/office/powerpoint/2010/main" val="412265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457200"/>
          </a:xfrm>
        </p:spPr>
        <p:txBody>
          <a:bodyPr/>
          <a:lstStyle/>
          <a:p>
            <a:r>
              <a:rPr lang="es-CO" sz="2500" dirty="0">
                <a:latin typeface="Helvetica" panose="020B0604020202020204" pitchFamily="34" charset="0"/>
                <a:cs typeface="Helvetica" panose="020B0604020202020204" pitchFamily="34" charset="0"/>
              </a:rPr>
              <a:t>Proyectos PETI 2017</a:t>
            </a:r>
            <a:br>
              <a:rPr lang="es-CO" sz="25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2000" dirty="0">
                <a:latin typeface="Helvetica" panose="020B0604020202020204" pitchFamily="34" charset="0"/>
                <a:cs typeface="Helvetica" panose="020B0604020202020204" pitchFamily="34" charset="0"/>
              </a:rPr>
              <a:t>Diciembre </a:t>
            </a:r>
          </a:p>
        </p:txBody>
      </p:sp>
      <p:sp>
        <p:nvSpPr>
          <p:cNvPr id="66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OCTUBRE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10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sp>
        <p:nvSpPr>
          <p:cNvPr id="67" name="Rectángulo 5">
            <a:hlinkClick r:id="" action="ppaction://hlinkshowjump?jump=nextslide"/>
          </p:cNvPr>
          <p:cNvSpPr/>
          <p:nvPr/>
        </p:nvSpPr>
        <p:spPr>
          <a:xfrm>
            <a:off x="5076057" y="1007363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grpSp>
        <p:nvGrpSpPr>
          <p:cNvPr id="68" name="Grupo 73"/>
          <p:cNvGrpSpPr/>
          <p:nvPr/>
        </p:nvGrpSpPr>
        <p:grpSpPr>
          <a:xfrm>
            <a:off x="832940" y="968147"/>
            <a:ext cx="5467736" cy="604354"/>
            <a:chOff x="328883" y="936847"/>
            <a:chExt cx="4848235" cy="1056911"/>
          </a:xfrm>
        </p:grpSpPr>
        <p:cxnSp>
          <p:nvCxnSpPr>
            <p:cNvPr id="69" name="Conector recto 15"/>
            <p:cNvCxnSpPr/>
            <p:nvPr/>
          </p:nvCxnSpPr>
          <p:spPr bwMode="auto">
            <a:xfrm>
              <a:off x="1492623" y="936847"/>
              <a:ext cx="645452" cy="155959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upo 21"/>
            <p:cNvGrpSpPr/>
            <p:nvPr/>
          </p:nvGrpSpPr>
          <p:grpSpPr>
            <a:xfrm>
              <a:off x="328883" y="1010939"/>
              <a:ext cx="4848235" cy="982819"/>
              <a:chOff x="132898" y="1106790"/>
              <a:chExt cx="5377360" cy="1058186"/>
            </a:xfrm>
          </p:grpSpPr>
          <p:grpSp>
            <p:nvGrpSpPr>
              <p:cNvPr id="71" name="Grupo 17"/>
              <p:cNvGrpSpPr/>
              <p:nvPr/>
            </p:nvGrpSpPr>
            <p:grpSpPr>
              <a:xfrm>
                <a:off x="132898" y="1106790"/>
                <a:ext cx="942687" cy="1058186"/>
                <a:chOff x="132898" y="1106790"/>
                <a:chExt cx="942687" cy="1058186"/>
              </a:xfrm>
            </p:grpSpPr>
            <p:sp>
              <p:nvSpPr>
                <p:cNvPr id="73" name="Rectángulo redondeado 9"/>
                <p:cNvSpPr/>
                <p:nvPr/>
              </p:nvSpPr>
              <p:spPr bwMode="auto">
                <a:xfrm>
                  <a:off x="132898" y="1108065"/>
                  <a:ext cx="697660" cy="1056911"/>
                </a:xfrm>
                <a:prstGeom prst="roundRect">
                  <a:avLst>
                    <a:gd name="adj" fmla="val 127"/>
                  </a:avLst>
                </a:prstGeom>
                <a:solidFill>
                  <a:srgbClr val="339933"/>
                </a:solidFill>
                <a:ln w="19050" cap="flat" cmpd="sng" algn="ctr">
                  <a:solidFill>
                    <a:srgbClr val="7CBF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O" sz="1200" b="1" dirty="0">
                      <a:solidFill>
                        <a:srgbClr val="FFFFFF"/>
                      </a:solidFill>
                      <a:cs typeface="Helvetica" panose="020B0604020202020204" pitchFamily="34" charset="0"/>
                    </a:rPr>
                    <a:t>ST06</a:t>
                  </a:r>
                </a:p>
              </p:txBody>
            </p:sp>
            <p:sp>
              <p:nvSpPr>
                <p:cNvPr id="74" name="Trapecio 16"/>
                <p:cNvSpPr/>
                <p:nvPr/>
              </p:nvSpPr>
              <p:spPr bwMode="auto">
                <a:xfrm rot="5400000">
                  <a:off x="395756" y="1483874"/>
                  <a:ext cx="1056914" cy="302745"/>
                </a:xfrm>
                <a:prstGeom prst="trapezoid">
                  <a:avLst>
                    <a:gd name="adj" fmla="val 49847"/>
                  </a:avLst>
                </a:prstGeom>
                <a:solidFill>
                  <a:srgbClr val="7CBF33"/>
                </a:solidFill>
                <a:ln w="9525" cap="flat" cmpd="sng" algn="ctr">
                  <a:solidFill>
                    <a:srgbClr val="7CBF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z="1600">
                    <a:solidFill>
                      <a:srgbClr val="000000"/>
                    </a:solidFill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72" name="Pentágono 20"/>
              <p:cNvSpPr/>
              <p:nvPr/>
            </p:nvSpPr>
            <p:spPr bwMode="auto">
              <a:xfrm>
                <a:off x="1029308" y="1264025"/>
                <a:ext cx="4480950" cy="766481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Telefonía IP</a:t>
                </a:r>
              </a:p>
            </p:txBody>
          </p:sp>
        </p:grpSp>
      </p:grpSp>
      <p:sp>
        <p:nvSpPr>
          <p:cNvPr id="75" name="Pentágono 49"/>
          <p:cNvSpPr/>
          <p:nvPr/>
        </p:nvSpPr>
        <p:spPr bwMode="auto">
          <a:xfrm>
            <a:off x="6439252" y="1094019"/>
            <a:ext cx="1517126" cy="407068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71% - 82%</a:t>
            </a:r>
          </a:p>
        </p:txBody>
      </p:sp>
      <p:sp>
        <p:nvSpPr>
          <p:cNvPr id="76" name="Pentágono 55"/>
          <p:cNvSpPr/>
          <p:nvPr/>
        </p:nvSpPr>
        <p:spPr bwMode="auto">
          <a:xfrm>
            <a:off x="6439250" y="2443836"/>
            <a:ext cx="1517128" cy="407068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100% - 100%</a:t>
            </a:r>
          </a:p>
        </p:txBody>
      </p:sp>
      <p:sp>
        <p:nvSpPr>
          <p:cNvPr id="77" name="Pentágono 58"/>
          <p:cNvSpPr/>
          <p:nvPr/>
        </p:nvSpPr>
        <p:spPr bwMode="auto">
          <a:xfrm>
            <a:off x="6439254" y="3061494"/>
            <a:ext cx="1517129" cy="407068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80% - 80%</a:t>
            </a:r>
          </a:p>
        </p:txBody>
      </p:sp>
      <p:sp>
        <p:nvSpPr>
          <p:cNvPr id="78" name="Pentágono 61"/>
          <p:cNvSpPr/>
          <p:nvPr/>
        </p:nvSpPr>
        <p:spPr bwMode="auto">
          <a:xfrm>
            <a:off x="6436926" y="3781574"/>
            <a:ext cx="1519457" cy="407068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95% - 100%</a:t>
            </a:r>
          </a:p>
        </p:txBody>
      </p:sp>
      <p:sp>
        <p:nvSpPr>
          <p:cNvPr id="79" name="Pentágono 52"/>
          <p:cNvSpPr/>
          <p:nvPr/>
        </p:nvSpPr>
        <p:spPr bwMode="auto">
          <a:xfrm>
            <a:off x="6439251" y="1765350"/>
            <a:ext cx="1517128" cy="407068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99% - 100%</a:t>
            </a:r>
          </a:p>
        </p:txBody>
      </p:sp>
      <p:grpSp>
        <p:nvGrpSpPr>
          <p:cNvPr id="80" name="Grupo 74"/>
          <p:cNvGrpSpPr/>
          <p:nvPr/>
        </p:nvGrpSpPr>
        <p:grpSpPr>
          <a:xfrm>
            <a:off x="836727" y="1688227"/>
            <a:ext cx="5463464" cy="564318"/>
            <a:chOff x="399674" y="2164167"/>
            <a:chExt cx="4777445" cy="986893"/>
          </a:xfrm>
        </p:grpSpPr>
        <p:grpSp>
          <p:nvGrpSpPr>
            <p:cNvPr id="81" name="Grupo 22"/>
            <p:cNvGrpSpPr/>
            <p:nvPr/>
          </p:nvGrpSpPr>
          <p:grpSpPr>
            <a:xfrm>
              <a:off x="399674" y="2169425"/>
              <a:ext cx="4777445" cy="981635"/>
              <a:chOff x="211415" y="1108065"/>
              <a:chExt cx="5298844" cy="1056911"/>
            </a:xfrm>
          </p:grpSpPr>
          <p:sp>
            <p:nvSpPr>
              <p:cNvPr id="83" name="Rectángulo redondeado 25"/>
              <p:cNvSpPr/>
              <p:nvPr/>
            </p:nvSpPr>
            <p:spPr bwMode="auto">
              <a:xfrm>
                <a:off x="211415" y="1108065"/>
                <a:ext cx="626948" cy="1056911"/>
              </a:xfrm>
              <a:prstGeom prst="roundRect">
                <a:avLst>
                  <a:gd name="adj" fmla="val 127"/>
                </a:avLst>
              </a:prstGeom>
              <a:solidFill>
                <a:srgbClr val="339933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200" b="1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ST02</a:t>
                </a:r>
              </a:p>
            </p:txBody>
          </p:sp>
          <p:sp>
            <p:nvSpPr>
              <p:cNvPr id="84" name="Pentágono 24"/>
              <p:cNvSpPr/>
              <p:nvPr/>
            </p:nvSpPr>
            <p:spPr bwMode="auto">
              <a:xfrm>
                <a:off x="1075587" y="1265296"/>
                <a:ext cx="4434672" cy="748806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Consolidación servidores sucursales </a:t>
                </a:r>
                <a:endParaRPr lang="es-ES" sz="1600" dirty="0">
                  <a:solidFill>
                    <a:srgbClr val="FFFFFF"/>
                  </a:solidFill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82" name="Trapecio 68"/>
            <p:cNvSpPr/>
            <p:nvPr/>
          </p:nvSpPr>
          <p:spPr bwMode="auto">
            <a:xfrm rot="5400000">
              <a:off x="567498" y="2548142"/>
              <a:ext cx="981639" cy="213689"/>
            </a:xfrm>
            <a:prstGeom prst="trapezoid">
              <a:avLst>
                <a:gd name="adj" fmla="val 49847"/>
              </a:avLst>
            </a:prstGeom>
            <a:solidFill>
              <a:srgbClr val="7CBF33"/>
            </a:solidFill>
            <a:ln w="9525" cap="flat" cmpd="sng" algn="ctr">
              <a:solidFill>
                <a:srgbClr val="7CB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O" sz="1600">
                <a:solidFill>
                  <a:srgbClr val="0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85" name="Grupo 75"/>
          <p:cNvGrpSpPr/>
          <p:nvPr/>
        </p:nvGrpSpPr>
        <p:grpSpPr>
          <a:xfrm>
            <a:off x="836728" y="2345442"/>
            <a:ext cx="5463464" cy="567017"/>
            <a:chOff x="399674" y="3326724"/>
            <a:chExt cx="4777445" cy="991615"/>
          </a:xfrm>
        </p:grpSpPr>
        <p:grpSp>
          <p:nvGrpSpPr>
            <p:cNvPr id="86" name="Grupo 27"/>
            <p:cNvGrpSpPr/>
            <p:nvPr/>
          </p:nvGrpSpPr>
          <p:grpSpPr>
            <a:xfrm>
              <a:off x="399674" y="3326724"/>
              <a:ext cx="4777445" cy="981635"/>
              <a:chOff x="211415" y="1108065"/>
              <a:chExt cx="5298844" cy="1056911"/>
            </a:xfrm>
          </p:grpSpPr>
          <p:sp>
            <p:nvSpPr>
              <p:cNvPr id="88" name="Rectángulo redondeado 30"/>
              <p:cNvSpPr/>
              <p:nvPr/>
            </p:nvSpPr>
            <p:spPr bwMode="auto">
              <a:xfrm>
                <a:off x="211415" y="1108065"/>
                <a:ext cx="606435" cy="1056911"/>
              </a:xfrm>
              <a:prstGeom prst="roundRect">
                <a:avLst>
                  <a:gd name="adj" fmla="val 127"/>
                </a:avLst>
              </a:prstGeom>
              <a:solidFill>
                <a:srgbClr val="339933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200" b="1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E05</a:t>
                </a:r>
              </a:p>
            </p:txBody>
          </p:sp>
          <p:sp>
            <p:nvSpPr>
              <p:cNvPr id="89" name="Pentágono 29"/>
              <p:cNvSpPr/>
              <p:nvPr/>
            </p:nvSpPr>
            <p:spPr bwMode="auto">
              <a:xfrm>
                <a:off x="1075587" y="1264024"/>
                <a:ext cx="4434672" cy="766482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Implementación Modelo de Seguridad </a:t>
                </a:r>
                <a:endParaRPr lang="es-ES" sz="1600" dirty="0">
                  <a:solidFill>
                    <a:srgbClr val="FFFFFF"/>
                  </a:solidFill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87" name="Trapecio 69"/>
            <p:cNvSpPr/>
            <p:nvPr/>
          </p:nvSpPr>
          <p:spPr bwMode="auto">
            <a:xfrm rot="5400000">
              <a:off x="564982" y="3718158"/>
              <a:ext cx="981637" cy="218725"/>
            </a:xfrm>
            <a:prstGeom prst="trapezoid">
              <a:avLst>
                <a:gd name="adj" fmla="val 49847"/>
              </a:avLst>
            </a:prstGeom>
            <a:solidFill>
              <a:srgbClr val="7CBF33"/>
            </a:solidFill>
            <a:ln w="9525" cap="flat" cmpd="sng" algn="ctr">
              <a:solidFill>
                <a:srgbClr val="7CB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O" sz="1600">
                <a:solidFill>
                  <a:srgbClr val="0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90" name="Grupo 76"/>
          <p:cNvGrpSpPr/>
          <p:nvPr/>
        </p:nvGrpSpPr>
        <p:grpSpPr>
          <a:xfrm>
            <a:off x="827588" y="2984372"/>
            <a:ext cx="5473775" cy="588752"/>
            <a:chOff x="373655" y="4492100"/>
            <a:chExt cx="4803464" cy="1029625"/>
          </a:xfrm>
        </p:grpSpPr>
        <p:grpSp>
          <p:nvGrpSpPr>
            <p:cNvPr id="91" name="Grupo 32"/>
            <p:cNvGrpSpPr/>
            <p:nvPr/>
          </p:nvGrpSpPr>
          <p:grpSpPr>
            <a:xfrm>
              <a:off x="373655" y="4540090"/>
              <a:ext cx="4803464" cy="981635"/>
              <a:chOff x="182556" y="1167152"/>
              <a:chExt cx="5327703" cy="1056911"/>
            </a:xfrm>
          </p:grpSpPr>
          <p:sp>
            <p:nvSpPr>
              <p:cNvPr id="93" name="Rectángulo redondeado 35"/>
              <p:cNvSpPr/>
              <p:nvPr/>
            </p:nvSpPr>
            <p:spPr bwMode="auto">
              <a:xfrm>
                <a:off x="182556" y="1167152"/>
                <a:ext cx="619142" cy="1056911"/>
              </a:xfrm>
              <a:prstGeom prst="roundRect">
                <a:avLst>
                  <a:gd name="adj" fmla="val 127"/>
                </a:avLst>
              </a:prstGeom>
              <a:solidFill>
                <a:srgbClr val="339933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200" b="1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UA1</a:t>
                </a:r>
              </a:p>
            </p:txBody>
          </p:sp>
          <p:sp>
            <p:nvSpPr>
              <p:cNvPr id="94" name="Pentágono 34"/>
              <p:cNvSpPr/>
              <p:nvPr/>
            </p:nvSpPr>
            <p:spPr bwMode="auto">
              <a:xfrm>
                <a:off x="1075587" y="1264024"/>
                <a:ext cx="4434672" cy="766482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Uso y Apropiación  de TI</a:t>
                </a:r>
                <a:endParaRPr lang="es-ES" sz="1600" dirty="0">
                  <a:solidFill>
                    <a:srgbClr val="FFFFFF"/>
                  </a:solidFill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92" name="Trapecio 70"/>
            <p:cNvSpPr/>
            <p:nvPr/>
          </p:nvSpPr>
          <p:spPr bwMode="auto">
            <a:xfrm rot="5400000">
              <a:off x="557467" y="4866041"/>
              <a:ext cx="981638" cy="233756"/>
            </a:xfrm>
            <a:prstGeom prst="trapezoid">
              <a:avLst>
                <a:gd name="adj" fmla="val 49847"/>
              </a:avLst>
            </a:prstGeom>
            <a:solidFill>
              <a:srgbClr val="7CBF33"/>
            </a:solidFill>
            <a:ln w="9525" cap="flat" cmpd="sng" algn="ctr">
              <a:solidFill>
                <a:srgbClr val="7CB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O" sz="1600">
                <a:solidFill>
                  <a:srgbClr val="0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95" name="Grupo 77"/>
          <p:cNvGrpSpPr/>
          <p:nvPr/>
        </p:nvGrpSpPr>
        <p:grpSpPr>
          <a:xfrm>
            <a:off x="827587" y="3686164"/>
            <a:ext cx="5473775" cy="561313"/>
            <a:chOff x="399675" y="5641921"/>
            <a:chExt cx="4777444" cy="981638"/>
          </a:xfrm>
        </p:grpSpPr>
        <p:grpSp>
          <p:nvGrpSpPr>
            <p:cNvPr id="96" name="Grupo 37"/>
            <p:cNvGrpSpPr/>
            <p:nvPr/>
          </p:nvGrpSpPr>
          <p:grpSpPr>
            <a:xfrm>
              <a:off x="399675" y="5641922"/>
              <a:ext cx="4777444" cy="981635"/>
              <a:chOff x="211416" y="1108065"/>
              <a:chExt cx="5298843" cy="1056911"/>
            </a:xfrm>
          </p:grpSpPr>
          <p:sp>
            <p:nvSpPr>
              <p:cNvPr id="98" name="Rectángulo redondeado 40"/>
              <p:cNvSpPr/>
              <p:nvPr/>
            </p:nvSpPr>
            <p:spPr bwMode="auto">
              <a:xfrm>
                <a:off x="211416" y="1108065"/>
                <a:ext cx="625080" cy="1056911"/>
              </a:xfrm>
              <a:prstGeom prst="roundRect">
                <a:avLst>
                  <a:gd name="adj" fmla="val 127"/>
                </a:avLst>
              </a:prstGeom>
              <a:solidFill>
                <a:srgbClr val="339933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200" b="1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E04</a:t>
                </a:r>
              </a:p>
            </p:txBody>
          </p:sp>
          <p:sp>
            <p:nvSpPr>
              <p:cNvPr id="99" name="Pentágono 39"/>
              <p:cNvSpPr/>
              <p:nvPr/>
            </p:nvSpPr>
            <p:spPr bwMode="auto">
              <a:xfrm>
                <a:off x="1075587" y="1264024"/>
                <a:ext cx="4434672" cy="766482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Contingencia Tecnológica DRP </a:t>
                </a:r>
                <a:endParaRPr lang="es-ES" sz="1600" dirty="0">
                  <a:solidFill>
                    <a:srgbClr val="FFFFFF"/>
                  </a:solidFill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97" name="Trapecio 71"/>
            <p:cNvSpPr/>
            <p:nvPr/>
          </p:nvSpPr>
          <p:spPr bwMode="auto">
            <a:xfrm rot="5400000">
              <a:off x="573386" y="6031782"/>
              <a:ext cx="981638" cy="201916"/>
            </a:xfrm>
            <a:prstGeom prst="trapezoid">
              <a:avLst>
                <a:gd name="adj" fmla="val 49847"/>
              </a:avLst>
            </a:prstGeom>
            <a:solidFill>
              <a:srgbClr val="7CBF33"/>
            </a:solidFill>
            <a:ln w="9525" cap="flat" cmpd="sng" algn="ctr">
              <a:solidFill>
                <a:srgbClr val="7CB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O" sz="1600">
                <a:solidFill>
                  <a:srgbClr val="0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100" name="Grupo 73"/>
          <p:cNvGrpSpPr/>
          <p:nvPr/>
        </p:nvGrpSpPr>
        <p:grpSpPr>
          <a:xfrm>
            <a:off x="836728" y="4318119"/>
            <a:ext cx="5463464" cy="627613"/>
            <a:chOff x="399675" y="936847"/>
            <a:chExt cx="4777443" cy="1056911"/>
          </a:xfrm>
        </p:grpSpPr>
        <p:cxnSp>
          <p:nvCxnSpPr>
            <p:cNvPr id="101" name="Conector recto 15"/>
            <p:cNvCxnSpPr/>
            <p:nvPr/>
          </p:nvCxnSpPr>
          <p:spPr bwMode="auto">
            <a:xfrm>
              <a:off x="1492623" y="936847"/>
              <a:ext cx="645452" cy="155959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2" name="Grupo 21"/>
            <p:cNvGrpSpPr/>
            <p:nvPr/>
          </p:nvGrpSpPr>
          <p:grpSpPr>
            <a:xfrm>
              <a:off x="399675" y="1010939"/>
              <a:ext cx="4777443" cy="982819"/>
              <a:chOff x="211416" y="1106790"/>
              <a:chExt cx="5298842" cy="1058186"/>
            </a:xfrm>
          </p:grpSpPr>
          <p:grpSp>
            <p:nvGrpSpPr>
              <p:cNvPr id="103" name="Grupo 17"/>
              <p:cNvGrpSpPr/>
              <p:nvPr/>
            </p:nvGrpSpPr>
            <p:grpSpPr>
              <a:xfrm>
                <a:off x="211416" y="1106790"/>
                <a:ext cx="864169" cy="1058186"/>
                <a:chOff x="211416" y="1106790"/>
                <a:chExt cx="864169" cy="1058186"/>
              </a:xfrm>
            </p:grpSpPr>
            <p:sp>
              <p:nvSpPr>
                <p:cNvPr id="105" name="Rectángulo redondeado 9"/>
                <p:cNvSpPr/>
                <p:nvPr/>
              </p:nvSpPr>
              <p:spPr bwMode="auto">
                <a:xfrm>
                  <a:off x="211416" y="1108065"/>
                  <a:ext cx="606433" cy="1056911"/>
                </a:xfrm>
                <a:prstGeom prst="roundRect">
                  <a:avLst>
                    <a:gd name="adj" fmla="val 127"/>
                  </a:avLst>
                </a:prstGeom>
                <a:solidFill>
                  <a:srgbClr val="339933"/>
                </a:solidFill>
                <a:ln w="19050" cap="flat" cmpd="sng" algn="ctr">
                  <a:solidFill>
                    <a:srgbClr val="7CBF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O" sz="1200" b="1" dirty="0">
                      <a:solidFill>
                        <a:srgbClr val="FFFFFF"/>
                      </a:solidFill>
                      <a:cs typeface="Helvetica" panose="020B0604020202020204" pitchFamily="34" charset="0"/>
                    </a:rPr>
                    <a:t>E02</a:t>
                  </a:r>
                </a:p>
              </p:txBody>
            </p:sp>
            <p:sp>
              <p:nvSpPr>
                <p:cNvPr id="106" name="Trapecio 16"/>
                <p:cNvSpPr/>
                <p:nvPr/>
              </p:nvSpPr>
              <p:spPr bwMode="auto">
                <a:xfrm rot="5400000">
                  <a:off x="428517" y="1516635"/>
                  <a:ext cx="1056913" cy="237223"/>
                </a:xfrm>
                <a:prstGeom prst="trapezoid">
                  <a:avLst>
                    <a:gd name="adj" fmla="val 49847"/>
                  </a:avLst>
                </a:prstGeom>
                <a:solidFill>
                  <a:srgbClr val="7CBF33"/>
                </a:solidFill>
                <a:ln w="9525" cap="flat" cmpd="sng" algn="ctr">
                  <a:solidFill>
                    <a:srgbClr val="7CBF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z="1600">
                    <a:solidFill>
                      <a:srgbClr val="000000"/>
                    </a:solidFill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04" name="Pentágono 20"/>
              <p:cNvSpPr/>
              <p:nvPr/>
            </p:nvSpPr>
            <p:spPr bwMode="auto">
              <a:xfrm>
                <a:off x="1075586" y="1264024"/>
                <a:ext cx="4434672" cy="766482"/>
              </a:xfrm>
              <a:prstGeom prst="homePlate">
                <a:avLst>
                  <a:gd name="adj" fmla="val 0"/>
                </a:avLst>
              </a:prstGeom>
              <a:solidFill>
                <a:srgbClr val="339933"/>
              </a:solidFill>
              <a:ln w="2540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CO" sz="1600" dirty="0">
                    <a:solidFill>
                      <a:srgbClr val="FFFFFF"/>
                    </a:solidFill>
                    <a:cs typeface="Helvetica" panose="020B0604020202020204" pitchFamily="34" charset="0"/>
                  </a:rPr>
                  <a:t>Gobierno de TI</a:t>
                </a:r>
              </a:p>
            </p:txBody>
          </p:sp>
        </p:grpSp>
      </p:grpSp>
      <p:sp>
        <p:nvSpPr>
          <p:cNvPr id="107" name="Pentágono 49"/>
          <p:cNvSpPr/>
          <p:nvPr/>
        </p:nvSpPr>
        <p:spPr bwMode="auto">
          <a:xfrm>
            <a:off x="6428886" y="4448836"/>
            <a:ext cx="1599501" cy="422734"/>
          </a:xfrm>
          <a:prstGeom prst="homePlate">
            <a:avLst>
              <a:gd name="adj" fmla="val 32112"/>
            </a:avLst>
          </a:prstGeom>
          <a:solidFill>
            <a:srgbClr val="7CBF33"/>
          </a:solidFill>
          <a:ln w="25400" cap="flat" cmpd="sng" algn="ctr">
            <a:solidFill>
              <a:srgbClr val="7CB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dirty="0">
                <a:solidFill>
                  <a:srgbClr val="FFFFFF"/>
                </a:solidFill>
                <a:cs typeface="Helvetica" panose="020B0604020202020204" pitchFamily="34" charset="0"/>
              </a:rPr>
              <a:t>100%-100%</a:t>
            </a:r>
          </a:p>
        </p:txBody>
      </p:sp>
      <p:sp>
        <p:nvSpPr>
          <p:cNvPr id="131" name="130 Rectángulo"/>
          <p:cNvSpPr/>
          <p:nvPr/>
        </p:nvSpPr>
        <p:spPr>
          <a:xfrm>
            <a:off x="6300192" y="803809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0000"/>
                </a:solidFill>
                <a:cs typeface="Helvetica" panose="020B0604020202020204" pitchFamily="34" charset="0"/>
              </a:rPr>
              <a:t>Avance - Cumplimiento</a:t>
            </a:r>
            <a:endParaRPr lang="es-ES" sz="1200" b="1" dirty="0">
              <a:solidFill>
                <a:srgbClr val="000000"/>
              </a:solidFill>
              <a:cs typeface="Helvetica" panose="020B0604020202020204" pitchFamily="34" charset="0"/>
            </a:endParaRPr>
          </a:p>
        </p:txBody>
      </p:sp>
      <p:sp>
        <p:nvSpPr>
          <p:cNvPr id="132" name="3 CuadroTexto"/>
          <p:cNvSpPr txBox="1"/>
          <p:nvPr/>
        </p:nvSpPr>
        <p:spPr>
          <a:xfrm>
            <a:off x="755576" y="5070006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0000"/>
                </a:solidFill>
                <a:latin typeface="Helvetica "/>
              </a:rPr>
              <a:t>PROMEDIO PORCENTAJE DE  AVANCE  91% (proyectos, corte diciembre 31/2017)  </a:t>
            </a:r>
            <a:endParaRPr lang="es-ES" sz="1400" dirty="0">
              <a:solidFill>
                <a:srgbClr val="000000"/>
              </a:solidFill>
              <a:latin typeface="Helvetica "/>
            </a:endParaRPr>
          </a:p>
        </p:txBody>
      </p:sp>
      <p:sp>
        <p:nvSpPr>
          <p:cNvPr id="49" name="48 Flecha izquierda">
            <a:hlinkClick r:id="rId2" action="ppaction://hlinksldjump"/>
          </p:cNvPr>
          <p:cNvSpPr/>
          <p:nvPr/>
        </p:nvSpPr>
        <p:spPr>
          <a:xfrm>
            <a:off x="8721032" y="5152612"/>
            <a:ext cx="331576" cy="29804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072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 descr="slide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Imagen 5" descr="slides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74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Mapa Estratégico 2017-2021</a:t>
            </a:r>
          </a:p>
        </p:txBody>
      </p:sp>
      <p:pic>
        <p:nvPicPr>
          <p:cNvPr id="5" name="Imagen 4" descr="mapa-1.png"/>
          <p:cNvPicPr>
            <a:picLocks noChangeAspect="1"/>
          </p:cNvPicPr>
          <p:nvPr/>
        </p:nvPicPr>
        <p:blipFill>
          <a:blip r:embed="rId2"/>
          <a:srcRect b="3928"/>
          <a:stretch>
            <a:fillRect/>
          </a:stretch>
        </p:blipFill>
        <p:spPr>
          <a:xfrm>
            <a:off x="304801" y="723900"/>
            <a:ext cx="8622449" cy="4766100"/>
          </a:xfrm>
          <a:prstGeom prst="rect">
            <a:avLst/>
          </a:prstGeom>
        </p:spPr>
      </p:pic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2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296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3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676" y="121196"/>
            <a:ext cx="9136324" cy="5368804"/>
            <a:chOff x="7676" y="121196"/>
            <a:chExt cx="9136324" cy="53688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" y="121196"/>
              <a:ext cx="9136324" cy="5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5212"/>
              <a:ext cx="859160" cy="424210"/>
            </a:xfrm>
            <a:prstGeom prst="rect">
              <a:avLst/>
            </a:prstGeom>
          </p:spPr>
        </p:pic>
      </p:grpSp>
      <p:sp>
        <p:nvSpPr>
          <p:cNvPr id="7" name="6 Rectángulo redondeado"/>
          <p:cNvSpPr/>
          <p:nvPr/>
        </p:nvSpPr>
        <p:spPr>
          <a:xfrm>
            <a:off x="7596336" y="807772"/>
            <a:ext cx="1412728" cy="2495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Cumpl. 86%</a:t>
            </a:r>
          </a:p>
        </p:txBody>
      </p:sp>
    </p:spTree>
    <p:extLst>
      <p:ext uri="{BB962C8B-B14F-4D97-AF65-F5344CB8AC3E}">
        <p14:creationId xmlns:p14="http://schemas.microsoft.com/office/powerpoint/2010/main" val="332274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4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0" y="121196"/>
            <a:ext cx="9144000" cy="5368804"/>
            <a:chOff x="0" y="121196"/>
            <a:chExt cx="9144000" cy="53688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196"/>
              <a:ext cx="9144000" cy="5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248365"/>
              <a:ext cx="1075184" cy="530872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13"/>
          <a:stretch/>
        </p:blipFill>
        <p:spPr bwMode="auto">
          <a:xfrm>
            <a:off x="-2838" y="2090056"/>
            <a:ext cx="9144000" cy="33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6459"/>
            <a:ext cx="34671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3" y="3494686"/>
            <a:ext cx="33829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5" y="3494686"/>
            <a:ext cx="3322637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2145500" y="1661828"/>
            <a:ext cx="5688632" cy="1803636"/>
            <a:chOff x="9252520" y="1677940"/>
            <a:chExt cx="5688632" cy="1803636"/>
          </a:xfrm>
        </p:grpSpPr>
        <p:sp>
          <p:nvSpPr>
            <p:cNvPr id="17" name="16 Flecha abajo"/>
            <p:cNvSpPr/>
            <p:nvPr/>
          </p:nvSpPr>
          <p:spPr>
            <a:xfrm>
              <a:off x="11952624" y="1677940"/>
              <a:ext cx="333375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Flecha abajo"/>
            <p:cNvSpPr/>
            <p:nvPr/>
          </p:nvSpPr>
          <p:spPr>
            <a:xfrm>
              <a:off x="9252520" y="1848628"/>
              <a:ext cx="386328" cy="16329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lecha abajo"/>
            <p:cNvSpPr/>
            <p:nvPr/>
          </p:nvSpPr>
          <p:spPr>
            <a:xfrm>
              <a:off x="14554824" y="1824632"/>
              <a:ext cx="386328" cy="165694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Rectángulo redondeado"/>
          <p:cNvSpPr/>
          <p:nvPr/>
        </p:nvSpPr>
        <p:spPr>
          <a:xfrm>
            <a:off x="260664" y="1652684"/>
            <a:ext cx="792088" cy="42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Cumpl. 95%</a:t>
            </a:r>
          </a:p>
        </p:txBody>
      </p:sp>
    </p:spTree>
    <p:extLst>
      <p:ext uri="{BB962C8B-B14F-4D97-AF65-F5344CB8AC3E}">
        <p14:creationId xmlns:p14="http://schemas.microsoft.com/office/powerpoint/2010/main" val="5474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5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0" y="121196"/>
            <a:ext cx="9144000" cy="5368804"/>
            <a:chOff x="0" y="121196"/>
            <a:chExt cx="9144000" cy="53688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196"/>
              <a:ext cx="9144000" cy="5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248365"/>
              <a:ext cx="1075184" cy="530872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72" b="63794"/>
          <a:stretch/>
        </p:blipFill>
        <p:spPr bwMode="auto">
          <a:xfrm>
            <a:off x="-2838" y="952500"/>
            <a:ext cx="9144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95" b="-231"/>
          <a:stretch/>
        </p:blipFill>
        <p:spPr bwMode="auto">
          <a:xfrm>
            <a:off x="2838" y="3222171"/>
            <a:ext cx="9144000" cy="229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3" y="3229237"/>
            <a:ext cx="3159955" cy="5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4" y="3763459"/>
            <a:ext cx="3159954" cy="5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1" y="4348725"/>
            <a:ext cx="3162457" cy="6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3" y="4941695"/>
            <a:ext cx="3159955" cy="6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83" y="838200"/>
            <a:ext cx="3322637" cy="10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99" y="3398723"/>
            <a:ext cx="35274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Flecha abajo"/>
          <p:cNvSpPr/>
          <p:nvPr/>
        </p:nvSpPr>
        <p:spPr>
          <a:xfrm>
            <a:off x="1971712" y="3073524"/>
            <a:ext cx="386328" cy="1794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5724128" y="3073524"/>
            <a:ext cx="386328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0800000">
            <a:off x="3797637" y="1921395"/>
            <a:ext cx="386328" cy="33272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Botón de acción: Hacia delante o Siguiente">
            <a:hlinkClick r:id="rId12" action="ppaction://hlinksldjump" highlightClick="1"/>
          </p:cNvPr>
          <p:cNvSpPr/>
          <p:nvPr/>
        </p:nvSpPr>
        <p:spPr>
          <a:xfrm>
            <a:off x="3398905" y="4768542"/>
            <a:ext cx="125633" cy="1378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Botón de acción: Hacia delante o Siguiente">
            <a:hlinkClick r:id="rId13" action="ppaction://hlinksldjump" highlightClick="1"/>
          </p:cNvPr>
          <p:cNvSpPr/>
          <p:nvPr/>
        </p:nvSpPr>
        <p:spPr>
          <a:xfrm>
            <a:off x="3398100" y="4186302"/>
            <a:ext cx="125633" cy="1378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 redondeado"/>
          <p:cNvSpPr/>
          <p:nvPr/>
        </p:nvSpPr>
        <p:spPr>
          <a:xfrm>
            <a:off x="259520" y="1949972"/>
            <a:ext cx="792088" cy="42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Cumpl. 88%</a:t>
            </a:r>
          </a:p>
        </p:txBody>
      </p:sp>
    </p:spTree>
    <p:extLst>
      <p:ext uri="{BB962C8B-B14F-4D97-AF65-F5344CB8AC3E}">
        <p14:creationId xmlns:p14="http://schemas.microsoft.com/office/powerpoint/2010/main" val="51909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36512" y="190500"/>
            <a:ext cx="8686800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Indicador satisfacción cliente final noviembre</a:t>
            </a:r>
            <a:b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800" dirty="0">
                <a:latin typeface="Helvetica" panose="020B0604020202020204" pitchFamily="34" charset="0"/>
                <a:cs typeface="Helvetica" panose="020B0604020202020204" pitchFamily="34" charset="0"/>
              </a:rPr>
              <a:t>Corporativo: Mes 89%  -  Año 2017 87,6% </a:t>
            </a:r>
            <a:endParaRPr lang="es-CO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OCTUBRE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6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" y="1150944"/>
            <a:ext cx="901188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" y="3167304"/>
            <a:ext cx="9011886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8721032" y="5152612"/>
            <a:ext cx="331576" cy="29804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707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36512" y="190500"/>
            <a:ext cx="8686800" cy="457200"/>
          </a:xfrm>
        </p:spPr>
        <p:txBody>
          <a:bodyPr/>
          <a:lstStyle/>
          <a:p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Indicador satisfacción aliados estratégicos junio</a:t>
            </a:r>
            <a:b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CO" sz="1800" dirty="0">
                <a:latin typeface="Helvetica" panose="020B0604020202020204" pitchFamily="34" charset="0"/>
                <a:cs typeface="Helvetica" panose="020B0604020202020204" pitchFamily="34" charset="0"/>
              </a:rPr>
              <a:t>Corporativo: 51%</a:t>
            </a:r>
            <a:endParaRPr lang="es-CO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OCTUBRE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7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" y="1057301"/>
            <a:ext cx="892638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" y="3073524"/>
            <a:ext cx="89263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izquierda">
            <a:hlinkClick r:id="rId4" action="ppaction://hlinksldjump"/>
          </p:cNvPr>
          <p:cNvSpPr/>
          <p:nvPr/>
        </p:nvSpPr>
        <p:spPr>
          <a:xfrm>
            <a:off x="8721032" y="5152612"/>
            <a:ext cx="331576" cy="29804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789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8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0" y="121196"/>
            <a:ext cx="9144000" cy="5368804"/>
            <a:chOff x="0" y="121196"/>
            <a:chExt cx="9144000" cy="53688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196"/>
              <a:ext cx="9144000" cy="5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248365"/>
              <a:ext cx="1075184" cy="530872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71" b="40934"/>
          <a:stretch/>
        </p:blipFill>
        <p:spPr bwMode="auto">
          <a:xfrm>
            <a:off x="-2838" y="952500"/>
            <a:ext cx="9144000" cy="233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573" b="-231"/>
          <a:stretch/>
        </p:blipFill>
        <p:spPr bwMode="auto">
          <a:xfrm>
            <a:off x="2838" y="4087369"/>
            <a:ext cx="9144000" cy="14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55929"/>
            <a:ext cx="3527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3204"/>
            <a:ext cx="35274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abajo"/>
          <p:cNvSpPr/>
          <p:nvPr/>
        </p:nvSpPr>
        <p:spPr>
          <a:xfrm rot="10800000">
            <a:off x="2950650" y="3084629"/>
            <a:ext cx="386328" cy="48071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0800000">
            <a:off x="6718612" y="3090670"/>
            <a:ext cx="386328" cy="48071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32088" y="3995160"/>
            <a:ext cx="792088" cy="42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Cumpl. 53%</a:t>
            </a:r>
          </a:p>
        </p:txBody>
      </p:sp>
    </p:spTree>
    <p:extLst>
      <p:ext uri="{BB962C8B-B14F-4D97-AF65-F5344CB8AC3E}">
        <p14:creationId xmlns:p14="http://schemas.microsoft.com/office/powerpoint/2010/main" val="92718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4572000" y="952500"/>
            <a:ext cx="14829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CuadroTexto 17"/>
          <p:cNvSpPr txBox="1"/>
          <p:nvPr/>
        </p:nvSpPr>
        <p:spPr>
          <a:xfrm>
            <a:off x="3563888" y="5490000"/>
            <a:ext cx="554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0000">
                    <a:lumMod val="50000"/>
                    <a:lumOff val="50000"/>
                  </a:srgbClr>
                </a:solidFill>
                <a:cs typeface="Helvetica"/>
              </a:rPr>
              <a:t>RESULTADOS MAPA CORPORATIVO DICIEMBRE 2017| </a:t>
            </a:r>
            <a:fld id="{7240DB64-0F39-6949-8591-E4B7B358C945}" type="slidenum">
              <a:rPr lang="es-ES_tradnl" sz="1000" b="1" smtClean="0">
                <a:solidFill>
                  <a:srgbClr val="000000"/>
                </a:solidFill>
                <a:cs typeface="Helvetica"/>
              </a:rPr>
              <a:pPr algn="r"/>
              <a:t>9</a:t>
            </a:fld>
            <a:endParaRPr lang="es-ES_tradnl" sz="10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0" y="121196"/>
            <a:ext cx="9144000" cy="5368804"/>
            <a:chOff x="0" y="121196"/>
            <a:chExt cx="9144000" cy="53688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196"/>
              <a:ext cx="9144000" cy="5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248365"/>
              <a:ext cx="1075184" cy="530872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71" b="21917"/>
          <a:stretch/>
        </p:blipFill>
        <p:spPr bwMode="auto">
          <a:xfrm>
            <a:off x="-2838" y="952499"/>
            <a:ext cx="9144000" cy="33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32" y="2735256"/>
            <a:ext cx="347503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21" y="1790471"/>
            <a:ext cx="34750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abajo"/>
          <p:cNvSpPr/>
          <p:nvPr/>
        </p:nvSpPr>
        <p:spPr>
          <a:xfrm rot="10800000">
            <a:off x="2123728" y="4017054"/>
            <a:ext cx="386328" cy="3263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0800000">
            <a:off x="4820682" y="4038826"/>
            <a:ext cx="386328" cy="3263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0800000">
            <a:off x="7389471" y="2459943"/>
            <a:ext cx="386328" cy="19053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7065992" y="3790033"/>
            <a:ext cx="125633" cy="1378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 redondeado"/>
          <p:cNvSpPr/>
          <p:nvPr/>
        </p:nvSpPr>
        <p:spPr>
          <a:xfrm>
            <a:off x="232088" y="4157464"/>
            <a:ext cx="792088" cy="42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Cumpl. 96%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0" y="1779127"/>
            <a:ext cx="32543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013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C6C"/>
      </a:hlink>
      <a:folHlink>
        <a:srgbClr val="6C6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Personaliza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6C6C"/>
      </a:hlink>
      <a:folHlink>
        <a:srgbClr val="6C6C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1">
  <a:themeElements>
    <a:clrScheme name="">
      <a:dk1>
        <a:srgbClr val="000000"/>
      </a:dk1>
      <a:lt1>
        <a:srgbClr val="FFFFFF"/>
      </a:lt1>
      <a:dk2>
        <a:srgbClr val="FFB00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B001"/>
      </a:hlink>
      <a:folHlink>
        <a:srgbClr val="FFB001"/>
      </a:folHlink>
    </a:clrScheme>
    <a:fontScheme name="PREVISORA_plantillapresentacion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PREVISORA_plantillapresentacion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VISORA_plantillapresentacion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VISORA_plantillapresentacio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8537</TotalTime>
  <Words>198</Words>
  <Application>Microsoft Office PowerPoint</Application>
  <PresentationFormat>Presentación en pantalla (16:10)</PresentationFormat>
  <Paragraphs>40</Paragraphs>
  <Slides>11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 Unicode MS</vt:lpstr>
      <vt:lpstr>Arial</vt:lpstr>
      <vt:lpstr>BC I25 Wide</vt:lpstr>
      <vt:lpstr>Calibri</vt:lpstr>
      <vt:lpstr>Helvetica</vt:lpstr>
      <vt:lpstr>Helvetica </vt:lpstr>
      <vt:lpstr>Helvetica (Cuerpo)</vt:lpstr>
      <vt:lpstr>Helvetica Light</vt:lpstr>
      <vt:lpstr>Times New Roman</vt:lpstr>
      <vt:lpstr>1_Tema de Office</vt:lpstr>
      <vt:lpstr>Tema de Office</vt:lpstr>
      <vt:lpstr>Tema1</vt:lpstr>
      <vt:lpstr>RESULTADO MAPA CORPORATIVO DICIEMBRE 2017 </vt:lpstr>
      <vt:lpstr>Mapa Estratégico 2017-2021</vt:lpstr>
      <vt:lpstr>Presentación de PowerPoint</vt:lpstr>
      <vt:lpstr>Presentación de PowerPoint</vt:lpstr>
      <vt:lpstr>Presentación de PowerPoint</vt:lpstr>
      <vt:lpstr>Indicador satisfacción cliente final noviembre Corporativo: Mes 89%  -  Año 2017 87,6% </vt:lpstr>
      <vt:lpstr>Indicador satisfacción aliados estratégicos junio Corporativo: 51%</vt:lpstr>
      <vt:lpstr>Presentación de PowerPoint</vt:lpstr>
      <vt:lpstr>Presentación de PowerPoint</vt:lpstr>
      <vt:lpstr>Proyectos PETI 2017 Diciembre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ESTRATEGIA Y NEGOCIOS</dc:title>
  <dc:creator>Admin</dc:creator>
  <cp:lastModifiedBy>MARIA LUCIA LLERAS ECHEVERRI</cp:lastModifiedBy>
  <cp:revision>468</cp:revision>
  <cp:lastPrinted>2017-02-13T21:21:57Z</cp:lastPrinted>
  <dcterms:created xsi:type="dcterms:W3CDTF">2016-11-21T20:18:41Z</dcterms:created>
  <dcterms:modified xsi:type="dcterms:W3CDTF">2020-11-06T02:08:17Z</dcterms:modified>
</cp:coreProperties>
</file>