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4"/>
  </p:notesMasterIdLst>
  <p:sldIdLst>
    <p:sldId id="257" r:id="rId4"/>
    <p:sldId id="264" r:id="rId5"/>
    <p:sldId id="316" r:id="rId6"/>
    <p:sldId id="384" r:id="rId7"/>
    <p:sldId id="385" r:id="rId8"/>
    <p:sldId id="386" r:id="rId9"/>
    <p:sldId id="387" r:id="rId10"/>
    <p:sldId id="344" r:id="rId11"/>
    <p:sldId id="297" r:id="rId12"/>
    <p:sldId id="273" r:id="rId13"/>
  </p:sldIdLst>
  <p:sldSz cx="9144000" cy="5715000" type="screen16x10"/>
  <p:notesSz cx="7010400" cy="9236075"/>
  <p:defaultTextStyle>
    <a:defPPr>
      <a:defRPr lang="es-ES"/>
    </a:defPPr>
    <a:lvl1pPr marL="0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3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47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70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02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28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40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72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798" algn="l" defTabSz="913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003300"/>
    <a:srgbClr val="FF5200"/>
    <a:srgbClr val="F5801F"/>
    <a:srgbClr val="62BD19"/>
    <a:srgbClr val="615D5B"/>
    <a:srgbClr val="8B8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2" autoAdjust="0"/>
    <p:restoredTop sz="95501" autoAdjust="0"/>
  </p:normalViewPr>
  <p:slideViewPr>
    <p:cSldViewPr>
      <p:cViewPr varScale="1">
        <p:scale>
          <a:sx n="58" d="100"/>
          <a:sy n="58" d="100"/>
        </p:scale>
        <p:origin x="902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FA92223-BD83-4BEC-B08A-42A46FDDC64C}" type="datetimeFigureOut">
              <a:rPr lang="es-ES" smtClean="0"/>
              <a:t>05/11/2020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92150"/>
            <a:ext cx="55403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7F04924-2174-4589-83E4-C9253DE0664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4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3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47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70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02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28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40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72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98" algn="l" defTabSz="913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222500"/>
            <a:ext cx="7772400" cy="777876"/>
          </a:xfrm>
          <a:prstGeom prst="rect">
            <a:avLst/>
          </a:prstGeom>
        </p:spPr>
        <p:txBody>
          <a:bodyPr vert="horz" lIns="91338" tIns="45675" rIns="91338" bIns="45675"/>
          <a:lstStyle>
            <a:lvl1pPr defTabSz="380985">
              <a:defRPr sz="4000" b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sz="3600" b="1" dirty="0">
                <a:solidFill>
                  <a:prstClr val="white"/>
                </a:solidFill>
                <a:latin typeface="Helvetica Light"/>
                <a:cs typeface="Helvetica "/>
              </a:rPr>
              <a:t>NOMBRE DE LA PRESENTACIÓN</a:t>
            </a:r>
            <a:endParaRPr lang="es-ES" sz="3200" b="1" dirty="0">
              <a:solidFill>
                <a:prstClr val="white"/>
              </a:solidFill>
              <a:latin typeface="Helvetica "/>
              <a:cs typeface="Helvetica 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02000"/>
            <a:ext cx="6400800" cy="508000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de enero de 2016</a:t>
            </a:r>
          </a:p>
        </p:txBody>
      </p:sp>
      <p:pic>
        <p:nvPicPr>
          <p:cNvPr id="4" name="Imagen 3" descr="LOGO-BLANCO-SOBRE-FOND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7" y="4290832"/>
            <a:ext cx="1837267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18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98"/>
            <a:ext cx="2057400" cy="4876271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98"/>
            <a:ext cx="6019800" cy="4876271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04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222500"/>
            <a:ext cx="7772400" cy="777876"/>
          </a:xfrm>
          <a:prstGeom prst="rect">
            <a:avLst/>
          </a:prstGeom>
        </p:spPr>
        <p:txBody>
          <a:bodyPr vert="horz" lIns="91338" tIns="45675" rIns="91338" bIns="45675"/>
          <a:lstStyle>
            <a:lvl1pPr defTabSz="380985">
              <a:defRPr sz="4000" b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sz="3600" b="1" dirty="0">
                <a:solidFill>
                  <a:prstClr val="white"/>
                </a:solidFill>
                <a:latin typeface="Helvetica Light"/>
                <a:cs typeface="Helvetica "/>
              </a:rPr>
              <a:t>NOMBRE DE LA PRESENTACIÓN</a:t>
            </a:r>
            <a:endParaRPr lang="es-ES" sz="3200" b="1" dirty="0">
              <a:solidFill>
                <a:prstClr val="white"/>
              </a:solidFill>
              <a:latin typeface="Helvetica "/>
              <a:cs typeface="Helvetica 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02000"/>
            <a:ext cx="6400800" cy="508000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de enero de 2016</a:t>
            </a:r>
          </a:p>
        </p:txBody>
      </p:sp>
      <p:pic>
        <p:nvPicPr>
          <p:cNvPr id="4" name="Imagen 3" descr="LOGO-BLANCO-SOBRE-FOND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7" y="4290830"/>
            <a:ext cx="1837267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415" y="1206500"/>
            <a:ext cx="2505471" cy="1227460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algn="l" eaLnBrk="1" hangingPunct="1">
              <a:defRPr sz="4000" b="0" cap="none">
                <a:solidFill>
                  <a:srgbClr val="1B462C"/>
                </a:solidFill>
              </a:defRPr>
            </a:lvl1pPr>
          </a:lstStyle>
          <a:p>
            <a:pPr eaLnBrk="1" hangingPunct="1"/>
            <a:r>
              <a:rPr lang="es-CO" sz="3400" kern="0" dirty="0">
                <a:latin typeface="Helvetica (Cuerpo)"/>
                <a:cs typeface="Helvetica (Cuerpo)"/>
              </a:rPr>
              <a:t>Contenido</a:t>
            </a:r>
            <a:endParaRPr lang="es-CO" sz="3400" kern="0" cap="all" dirty="0">
              <a:latin typeface="Helvetica (Cuerpo)"/>
              <a:cs typeface="Helvetica (Cuerpo)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200401" y="1270032"/>
            <a:ext cx="5294312" cy="3238499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marL="0" indent="0" eaLnBrk="1" hangingPunct="1">
              <a:spcBef>
                <a:spcPts val="0"/>
              </a:spcBef>
              <a:spcAft>
                <a:spcPts val="2500"/>
              </a:spcAft>
              <a:buFont typeface="Arial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Tamaño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letra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24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Tipo de letra: Helvética</a:t>
            </a:r>
            <a:endParaRPr lang="es-CO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Color: Negro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  </a:t>
            </a:r>
            <a:endParaRPr 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10 Elipse"/>
          <p:cNvSpPr/>
          <p:nvPr userDrawn="1"/>
        </p:nvSpPr>
        <p:spPr bwMode="auto">
          <a:xfrm>
            <a:off x="6754614" y="2013913"/>
            <a:ext cx="504056" cy="420047"/>
          </a:xfrm>
          <a:prstGeom prst="ellipse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8" tIns="45675" rIns="91338" bIns="45675" numCol="1" rtlCol="0" anchor="t" anchorCtr="0" compatLnSpc="1">
            <a:prstTxWarp prst="textNoShape">
              <a:avLst/>
            </a:prstTxWarp>
          </a:bodyPr>
          <a:lstStyle/>
          <a:p>
            <a:pPr defTabSz="456705"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cxnSp>
        <p:nvCxnSpPr>
          <p:cNvPr id="2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>
              <a:buNone/>
              <a:defRPr sz="2000">
                <a:latin typeface="Helvetica"/>
                <a:cs typeface="Helvetica"/>
              </a:defRPr>
            </a:lvl2pPr>
            <a:lvl3pPr>
              <a:buNone/>
              <a:defRPr sz="2000">
                <a:latin typeface="Helvetica"/>
                <a:cs typeface="Helvetica"/>
              </a:defRPr>
            </a:lvl3pPr>
            <a:lvl4pPr>
              <a:buNone/>
              <a:defRPr sz="2000">
                <a:latin typeface="Helvetica"/>
                <a:cs typeface="Helvetica"/>
              </a:defRPr>
            </a:lvl4pPr>
            <a:lvl5pPr>
              <a:buNone/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patrón.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37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39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44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0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6705" indent="0">
              <a:buNone/>
              <a:defRPr sz="2000" b="1"/>
            </a:lvl2pPr>
            <a:lvl3pPr marL="913412" indent="0">
              <a:buNone/>
              <a:defRPr sz="1800" b="1"/>
            </a:lvl3pPr>
            <a:lvl4pPr marL="1370115" indent="0">
              <a:buNone/>
              <a:defRPr sz="1600" b="1"/>
            </a:lvl4pPr>
            <a:lvl5pPr marL="1826829" indent="0">
              <a:buNone/>
              <a:defRPr sz="1600" b="1"/>
            </a:lvl5pPr>
            <a:lvl6pPr marL="2283537" indent="0">
              <a:buNone/>
              <a:defRPr sz="1600" b="1"/>
            </a:lvl6pPr>
            <a:lvl7pPr marL="2740230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59" y="1279261"/>
            <a:ext cx="4041775" cy="53313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6705" indent="0">
              <a:buNone/>
              <a:defRPr sz="2000" b="1"/>
            </a:lvl2pPr>
            <a:lvl3pPr marL="913412" indent="0">
              <a:buNone/>
              <a:defRPr sz="1800" b="1"/>
            </a:lvl3pPr>
            <a:lvl4pPr marL="1370115" indent="0">
              <a:buNone/>
              <a:defRPr sz="1600" b="1"/>
            </a:lvl4pPr>
            <a:lvl5pPr marL="1826829" indent="0">
              <a:buNone/>
              <a:defRPr sz="1600" b="1"/>
            </a:lvl5pPr>
            <a:lvl6pPr marL="2283537" indent="0">
              <a:buNone/>
              <a:defRPr sz="1600" b="1"/>
            </a:lvl6pPr>
            <a:lvl7pPr marL="2740230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59" y="1812396"/>
            <a:ext cx="4041775" cy="329274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8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10" name="Rectángulo 9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82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5" name="Rectángulo 4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476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4" y="227541"/>
            <a:ext cx="3008313" cy="96837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algn="l">
              <a:defRPr sz="2000" b="1"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000">
                <a:latin typeface="Helvetica"/>
              </a:defRPr>
            </a:lvl1pPr>
            <a:lvl2pPr>
              <a:defRPr sz="20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2000">
                <a:latin typeface="Helvetica"/>
              </a:defRPr>
            </a:lvl4pPr>
            <a:lvl5pPr>
              <a:defRPr sz="2000">
                <a:latin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14" y="1195921"/>
            <a:ext cx="3008313" cy="3909219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>
              <a:buNone/>
              <a:defRPr sz="1400">
                <a:latin typeface="Helvetica"/>
              </a:defRPr>
            </a:lvl1pPr>
            <a:lvl2pPr marL="456705" indent="0">
              <a:buNone/>
              <a:defRPr sz="1200"/>
            </a:lvl2pPr>
            <a:lvl3pPr marL="913412" indent="0">
              <a:buNone/>
              <a:defRPr sz="1000"/>
            </a:lvl3pPr>
            <a:lvl4pPr marL="1370115" indent="0">
              <a:buNone/>
              <a:defRPr sz="900"/>
            </a:lvl4pPr>
            <a:lvl5pPr marL="1826829" indent="0">
              <a:buNone/>
              <a:defRPr sz="900"/>
            </a:lvl5pPr>
            <a:lvl6pPr marL="2283537" indent="0">
              <a:buNone/>
              <a:defRPr sz="900"/>
            </a:lvl6pPr>
            <a:lvl7pPr marL="2740230" indent="0">
              <a:buNone/>
              <a:defRPr sz="900"/>
            </a:lvl7pPr>
            <a:lvl8pPr marL="3196944" indent="0">
              <a:buNone/>
              <a:defRPr sz="900"/>
            </a:lvl8pPr>
            <a:lvl9pPr marL="3653652" indent="0">
              <a:buNone/>
              <a:defRPr sz="9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34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415" y="1206500"/>
            <a:ext cx="2505471" cy="1227460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algn="l" eaLnBrk="1" hangingPunct="1">
              <a:defRPr sz="4000" b="0" cap="none">
                <a:solidFill>
                  <a:srgbClr val="1B462C"/>
                </a:solidFill>
              </a:defRPr>
            </a:lvl1pPr>
          </a:lstStyle>
          <a:p>
            <a:pPr eaLnBrk="1" hangingPunct="1"/>
            <a:r>
              <a:rPr lang="es-CO" sz="3400" kern="0" dirty="0">
                <a:latin typeface="Helvetica (Cuerpo)"/>
                <a:cs typeface="Helvetica (Cuerpo)"/>
              </a:rPr>
              <a:t>Contenido</a:t>
            </a:r>
            <a:endParaRPr lang="es-CO" sz="3400" kern="0" cap="all" dirty="0">
              <a:latin typeface="Helvetica (Cuerpo)"/>
              <a:cs typeface="Helvetica (Cuerpo)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200401" y="1270034"/>
            <a:ext cx="5294312" cy="3238499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marL="0" indent="0" eaLnBrk="1" hangingPunct="1">
              <a:spcBef>
                <a:spcPts val="0"/>
              </a:spcBef>
              <a:spcAft>
                <a:spcPts val="2500"/>
              </a:spcAft>
              <a:buFont typeface="Arial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Tamaño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letra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24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Tipo de letra: Helvética</a:t>
            </a:r>
            <a:endParaRPr lang="es-CO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Color: Negro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  </a:t>
            </a:r>
            <a:endParaRPr 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10 Elipse"/>
          <p:cNvSpPr/>
          <p:nvPr userDrawn="1"/>
        </p:nvSpPr>
        <p:spPr bwMode="auto">
          <a:xfrm>
            <a:off x="6754614" y="2013913"/>
            <a:ext cx="504056" cy="420047"/>
          </a:xfrm>
          <a:prstGeom prst="ellipse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8" tIns="45675" rIns="91338" bIns="45675" numCol="1" rtlCol="0" anchor="t" anchorCtr="0" compatLnSpc="1">
            <a:prstTxWarp prst="textNoShape">
              <a:avLst/>
            </a:prstTxWarp>
          </a:bodyPr>
          <a:lstStyle/>
          <a:p>
            <a:pPr defTabSz="456705"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91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28800" y="3695701"/>
            <a:ext cx="5486400" cy="609600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algn="ctr">
              <a:defRPr sz="1600" b="0">
                <a:latin typeface="Helvetica"/>
                <a:cs typeface="Helvetica"/>
              </a:defRPr>
            </a:lvl1pPr>
          </a:lstStyle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No prometemos, </a:t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aseguramos.</a:t>
            </a:r>
          </a:p>
        </p:txBody>
      </p:sp>
      <p:pic>
        <p:nvPicPr>
          <p:cNvPr id="6" name="Picture 30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94" y="1943104"/>
            <a:ext cx="2771277" cy="13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Agrupar 6"/>
          <p:cNvGrpSpPr/>
          <p:nvPr userDrawn="1"/>
        </p:nvGrpSpPr>
        <p:grpSpPr>
          <a:xfrm>
            <a:off x="1" y="559308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  <p:grpSp>
        <p:nvGrpSpPr>
          <p:cNvPr id="11" name="Agrupar 10"/>
          <p:cNvGrpSpPr/>
          <p:nvPr userDrawn="1"/>
        </p:nvGrpSpPr>
        <p:grpSpPr>
          <a:xfrm>
            <a:off x="10" y="-38100"/>
            <a:ext cx="9153047" cy="254000"/>
            <a:chOff x="0" y="6172200"/>
            <a:chExt cx="8756415" cy="685800"/>
          </a:xfrm>
        </p:grpSpPr>
        <p:sp>
          <p:nvSpPr>
            <p:cNvPr id="12" name="Rectángulo 11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52159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32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5567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96"/>
            <a:ext cx="2057400" cy="4876271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96"/>
            <a:ext cx="6019800" cy="4876271"/>
          </a:xfrm>
          <a:prstGeom prst="rect">
            <a:avLst/>
          </a:prstGeom>
        </p:spPr>
        <p:txBody>
          <a:bodyPr vert="eaVert" lIns="91338" tIns="45675" rIns="91338" bIns="45675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2149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4" y="0"/>
            <a:ext cx="2195513" cy="5715000"/>
          </a:xfrm>
          <a:prstGeom prst="rect">
            <a:avLst/>
          </a:prstGeom>
          <a:solidFill>
            <a:srgbClr val="184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2" tIns="45677" rIns="91342" bIns="45677" anchor="ctr"/>
          <a:lstStyle/>
          <a:p>
            <a:pPr algn="ctr"/>
            <a:endParaRPr lang="es-CO" b="1" u="sng" dirty="0">
              <a:solidFill>
                <a:srgbClr val="336600"/>
              </a:solidFill>
              <a:latin typeface="BC I25 Wide" pitchFamily="34" charset="0"/>
            </a:endParaRPr>
          </a:p>
        </p:txBody>
      </p:sp>
      <p:pic>
        <p:nvPicPr>
          <p:cNvPr id="5" name="Picture 30" descr="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4" y="1408915"/>
            <a:ext cx="4164013" cy="171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36823" y="4417246"/>
            <a:ext cx="6510337" cy="359833"/>
          </a:xfrm>
        </p:spPr>
        <p:txBody>
          <a:bodyPr anchor="ctr"/>
          <a:lstStyle>
            <a:lvl1pPr marL="0" indent="0" algn="r">
              <a:spcBef>
                <a:spcPct val="0"/>
              </a:spcBef>
              <a:buClrTx/>
              <a:defRPr sz="1400">
                <a:ea typeface="Batang" pitchFamily="18" charset="-127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ctrTitle" sz="quarter"/>
          </p:nvPr>
        </p:nvSpPr>
        <p:spPr>
          <a:xfrm>
            <a:off x="2251115" y="3739896"/>
            <a:ext cx="6532563" cy="470959"/>
          </a:xfrm>
          <a:ln/>
        </p:spPr>
        <p:txBody>
          <a:bodyPr anchor="ctr"/>
          <a:lstStyle>
            <a:lvl1pPr algn="r">
              <a:defRPr sz="1900">
                <a:ea typeface="Batang" pitchFamily="18" charset="-127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630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0259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3" indent="0">
              <a:buNone/>
              <a:defRPr sz="1800"/>
            </a:lvl2pPr>
            <a:lvl3pPr marL="913447" indent="0">
              <a:buNone/>
              <a:defRPr sz="1600"/>
            </a:lvl3pPr>
            <a:lvl4pPr marL="1370170" indent="0">
              <a:buNone/>
              <a:defRPr sz="1400"/>
            </a:lvl4pPr>
            <a:lvl5pPr marL="1826902" indent="0">
              <a:buNone/>
              <a:defRPr sz="1400"/>
            </a:lvl5pPr>
            <a:lvl6pPr marL="2283628" indent="0">
              <a:buNone/>
              <a:defRPr sz="1400"/>
            </a:lvl6pPr>
            <a:lvl7pPr marL="2740340" indent="0">
              <a:buNone/>
              <a:defRPr sz="1400"/>
            </a:lvl7pPr>
            <a:lvl8pPr marL="3197072" indent="0">
              <a:buNone/>
              <a:defRPr sz="1400"/>
            </a:lvl8pPr>
            <a:lvl9pPr marL="3653798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901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67" y="1357321"/>
            <a:ext cx="4244975" cy="3899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29" y="1357321"/>
            <a:ext cx="4244975" cy="3899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7592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47" indent="0">
              <a:buNone/>
              <a:defRPr sz="1800" b="1"/>
            </a:lvl3pPr>
            <a:lvl4pPr marL="1370170" indent="0">
              <a:buNone/>
              <a:defRPr sz="1600" b="1"/>
            </a:lvl4pPr>
            <a:lvl5pPr marL="1826902" indent="0">
              <a:buNone/>
              <a:defRPr sz="1600" b="1"/>
            </a:lvl5pPr>
            <a:lvl6pPr marL="2283628" indent="0">
              <a:buNone/>
              <a:defRPr sz="1600" b="1"/>
            </a:lvl6pPr>
            <a:lvl7pPr marL="2740340" indent="0">
              <a:buNone/>
              <a:defRPr sz="1600" b="1"/>
            </a:lvl7pPr>
            <a:lvl8pPr marL="3197072" indent="0">
              <a:buNone/>
              <a:defRPr sz="1600" b="1"/>
            </a:lvl8pPr>
            <a:lvl9pPr marL="365379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5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47" indent="0">
              <a:buNone/>
              <a:defRPr sz="1800" b="1"/>
            </a:lvl3pPr>
            <a:lvl4pPr marL="1370170" indent="0">
              <a:buNone/>
              <a:defRPr sz="1600" b="1"/>
            </a:lvl4pPr>
            <a:lvl5pPr marL="1826902" indent="0">
              <a:buNone/>
              <a:defRPr sz="1600" b="1"/>
            </a:lvl5pPr>
            <a:lvl6pPr marL="2283628" indent="0">
              <a:buNone/>
              <a:defRPr sz="1600" b="1"/>
            </a:lvl6pPr>
            <a:lvl7pPr marL="2740340" indent="0">
              <a:buNone/>
              <a:defRPr sz="1600" b="1"/>
            </a:lvl7pPr>
            <a:lvl8pPr marL="3197072" indent="0">
              <a:buNone/>
              <a:defRPr sz="1600" b="1"/>
            </a:lvl8pPr>
            <a:lvl9pPr marL="365379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5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9368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104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28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cxnSp>
        <p:nvCxnSpPr>
          <p:cNvPr id="2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>
              <a:buNone/>
              <a:defRPr sz="2000">
                <a:latin typeface="Helvetica"/>
                <a:cs typeface="Helvetica"/>
              </a:defRPr>
            </a:lvl2pPr>
            <a:lvl3pPr>
              <a:buNone/>
              <a:defRPr sz="2000">
                <a:latin typeface="Helvetica"/>
                <a:cs typeface="Helvetica"/>
              </a:defRPr>
            </a:lvl3pPr>
            <a:lvl4pPr>
              <a:buNone/>
              <a:defRPr sz="2000">
                <a:latin typeface="Helvetica"/>
                <a:cs typeface="Helvetica"/>
              </a:defRPr>
            </a:lvl4pPr>
            <a:lvl5pPr>
              <a:buNone/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patrón.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4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65" y="227551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5" y="1195921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723" indent="0">
              <a:buNone/>
              <a:defRPr sz="1200"/>
            </a:lvl2pPr>
            <a:lvl3pPr marL="913447" indent="0">
              <a:buNone/>
              <a:defRPr sz="1000"/>
            </a:lvl3pPr>
            <a:lvl4pPr marL="1370170" indent="0">
              <a:buNone/>
              <a:defRPr sz="900"/>
            </a:lvl4pPr>
            <a:lvl5pPr marL="1826902" indent="0">
              <a:buNone/>
              <a:defRPr sz="900"/>
            </a:lvl5pPr>
            <a:lvl6pPr marL="2283628" indent="0">
              <a:buNone/>
              <a:defRPr sz="900"/>
            </a:lvl6pPr>
            <a:lvl7pPr marL="2740340" indent="0">
              <a:buNone/>
              <a:defRPr sz="900"/>
            </a:lvl7pPr>
            <a:lvl8pPr marL="3197072" indent="0">
              <a:buNone/>
              <a:defRPr sz="900"/>
            </a:lvl8pPr>
            <a:lvl9pPr marL="365379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378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3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723" indent="0">
              <a:buNone/>
              <a:defRPr sz="2800"/>
            </a:lvl2pPr>
            <a:lvl3pPr marL="913447" indent="0">
              <a:buNone/>
              <a:defRPr sz="2400"/>
            </a:lvl3pPr>
            <a:lvl4pPr marL="1370170" indent="0">
              <a:buNone/>
              <a:defRPr sz="2000"/>
            </a:lvl4pPr>
            <a:lvl5pPr marL="1826902" indent="0">
              <a:buNone/>
              <a:defRPr sz="2000"/>
            </a:lvl5pPr>
            <a:lvl6pPr marL="2283628" indent="0">
              <a:buNone/>
              <a:defRPr sz="2000"/>
            </a:lvl6pPr>
            <a:lvl7pPr marL="2740340" indent="0">
              <a:buNone/>
              <a:defRPr sz="2000"/>
            </a:lvl7pPr>
            <a:lvl8pPr marL="3197072" indent="0">
              <a:buNone/>
              <a:defRPr sz="2000"/>
            </a:lvl8pPr>
            <a:lvl9pPr marL="3653798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6723" indent="0">
              <a:buNone/>
              <a:defRPr sz="1200"/>
            </a:lvl2pPr>
            <a:lvl3pPr marL="913447" indent="0">
              <a:buNone/>
              <a:defRPr sz="1000"/>
            </a:lvl3pPr>
            <a:lvl4pPr marL="1370170" indent="0">
              <a:buNone/>
              <a:defRPr sz="900"/>
            </a:lvl4pPr>
            <a:lvl5pPr marL="1826902" indent="0">
              <a:buNone/>
              <a:defRPr sz="900"/>
            </a:lvl5pPr>
            <a:lvl6pPr marL="2283628" indent="0">
              <a:buNone/>
              <a:defRPr sz="900"/>
            </a:lvl6pPr>
            <a:lvl7pPr marL="2740340" indent="0">
              <a:buNone/>
              <a:defRPr sz="900"/>
            </a:lvl7pPr>
            <a:lvl8pPr marL="3197072" indent="0">
              <a:buNone/>
              <a:defRPr sz="900"/>
            </a:lvl8pPr>
            <a:lvl9pPr marL="365379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85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2682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32589" y="697178"/>
            <a:ext cx="2160587" cy="456009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8" y="697178"/>
            <a:ext cx="6329363" cy="45600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85163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67" y="697179"/>
            <a:ext cx="8569325" cy="539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50837" y="1357321"/>
            <a:ext cx="8642351" cy="3899959"/>
          </a:xfrm>
        </p:spPr>
        <p:txBody>
          <a:bodyPr/>
          <a:lstStyle/>
          <a:p>
            <a:pPr lvl="0"/>
            <a:r>
              <a:rPr lang="es-ES" noProof="0" dirty="0"/>
              <a:t>Haga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189459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39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3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9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6705" indent="0">
              <a:buNone/>
              <a:defRPr sz="2000" b="1"/>
            </a:lvl2pPr>
            <a:lvl3pPr marL="913412" indent="0">
              <a:buNone/>
              <a:defRPr sz="1800" b="1"/>
            </a:lvl3pPr>
            <a:lvl4pPr marL="1370115" indent="0">
              <a:buNone/>
              <a:defRPr sz="1600" b="1"/>
            </a:lvl4pPr>
            <a:lvl5pPr marL="1826829" indent="0">
              <a:buNone/>
              <a:defRPr sz="1600" b="1"/>
            </a:lvl5pPr>
            <a:lvl6pPr marL="2283537" indent="0">
              <a:buNone/>
              <a:defRPr sz="1600" b="1"/>
            </a:lvl6pPr>
            <a:lvl7pPr marL="2740230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59" y="1279261"/>
            <a:ext cx="4041775" cy="53313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6705" indent="0">
              <a:buNone/>
              <a:defRPr sz="2000" b="1"/>
            </a:lvl2pPr>
            <a:lvl3pPr marL="913412" indent="0">
              <a:buNone/>
              <a:defRPr sz="1800" b="1"/>
            </a:lvl3pPr>
            <a:lvl4pPr marL="1370115" indent="0">
              <a:buNone/>
              <a:defRPr sz="1600" b="1"/>
            </a:lvl4pPr>
            <a:lvl5pPr marL="1826829" indent="0">
              <a:buNone/>
              <a:defRPr sz="1600" b="1"/>
            </a:lvl5pPr>
            <a:lvl6pPr marL="2283537" indent="0">
              <a:buNone/>
              <a:defRPr sz="1600" b="1"/>
            </a:lvl6pPr>
            <a:lvl7pPr marL="2740230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59" y="1812396"/>
            <a:ext cx="4041775" cy="3292740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8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338" tIns="45675" rIns="91338" bIns="45675"/>
          <a:lstStyle>
            <a:lvl1pPr algn="l" fontAlgn="base">
              <a:spcBef>
                <a:spcPct val="20000"/>
              </a:spcBef>
              <a:spcAft>
                <a:spcPts val="3500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10" name="Rectángulo 9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4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5" name="Rectángulo 4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7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4" y="227541"/>
            <a:ext cx="3008313" cy="968376"/>
          </a:xfrm>
          <a:prstGeom prst="rect">
            <a:avLst/>
          </a:prstGeom>
        </p:spPr>
        <p:txBody>
          <a:bodyPr vert="horz" lIns="91338" tIns="45675" rIns="91338" bIns="45675" anchor="b"/>
          <a:lstStyle>
            <a:lvl1pPr algn="l">
              <a:defRPr sz="2000" b="1"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  <a:prstGeom prst="rect">
            <a:avLst/>
          </a:prstGeom>
        </p:spPr>
        <p:txBody>
          <a:bodyPr vert="horz" lIns="91338" tIns="45675" rIns="91338" bIns="45675"/>
          <a:lstStyle>
            <a:lvl1pPr>
              <a:defRPr sz="2000">
                <a:latin typeface="Helvetica"/>
              </a:defRPr>
            </a:lvl1pPr>
            <a:lvl2pPr>
              <a:defRPr sz="20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2000">
                <a:latin typeface="Helvetica"/>
              </a:defRPr>
            </a:lvl4pPr>
            <a:lvl5pPr>
              <a:defRPr sz="2000">
                <a:latin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14" y="1195921"/>
            <a:ext cx="3008313" cy="3909219"/>
          </a:xfrm>
          <a:prstGeom prst="rect">
            <a:avLst/>
          </a:prstGeom>
        </p:spPr>
        <p:txBody>
          <a:bodyPr vert="horz" lIns="91338" tIns="45675" rIns="91338" bIns="45675"/>
          <a:lstStyle>
            <a:lvl1pPr marL="0" indent="0">
              <a:buNone/>
              <a:defRPr sz="1400">
                <a:latin typeface="Helvetica"/>
              </a:defRPr>
            </a:lvl1pPr>
            <a:lvl2pPr marL="456705" indent="0">
              <a:buNone/>
              <a:defRPr sz="1200"/>
            </a:lvl2pPr>
            <a:lvl3pPr marL="913412" indent="0">
              <a:buNone/>
              <a:defRPr sz="1000"/>
            </a:lvl3pPr>
            <a:lvl4pPr marL="1370115" indent="0">
              <a:buNone/>
              <a:defRPr sz="900"/>
            </a:lvl4pPr>
            <a:lvl5pPr marL="1826829" indent="0">
              <a:buNone/>
              <a:defRPr sz="900"/>
            </a:lvl5pPr>
            <a:lvl6pPr marL="2283537" indent="0">
              <a:buNone/>
              <a:defRPr sz="900"/>
            </a:lvl6pPr>
            <a:lvl7pPr marL="2740230" indent="0">
              <a:buNone/>
              <a:defRPr sz="900"/>
            </a:lvl7pPr>
            <a:lvl8pPr marL="3196944" indent="0">
              <a:buNone/>
              <a:defRPr sz="900"/>
            </a:lvl8pPr>
            <a:lvl9pPr marL="3653652" indent="0">
              <a:buNone/>
              <a:defRPr sz="9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32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28800" y="3695701"/>
            <a:ext cx="5486400" cy="609600"/>
          </a:xfrm>
          <a:prstGeom prst="rect">
            <a:avLst/>
          </a:prstGeom>
        </p:spPr>
        <p:txBody>
          <a:bodyPr vert="horz" lIns="91338" tIns="45675" rIns="91338" bIns="45675" anchor="t"/>
          <a:lstStyle>
            <a:lvl1pPr algn="ctr">
              <a:defRPr sz="1600" b="0">
                <a:latin typeface="Helvetica"/>
                <a:cs typeface="Helvetica"/>
              </a:defRPr>
            </a:lvl1pPr>
          </a:lstStyle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No prometemos, </a:t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aseguramos.</a:t>
            </a:r>
          </a:p>
        </p:txBody>
      </p:sp>
      <p:pic>
        <p:nvPicPr>
          <p:cNvPr id="6" name="Picture 30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97" y="1943104"/>
            <a:ext cx="2771277" cy="13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Agrupar 6"/>
          <p:cNvGrpSpPr/>
          <p:nvPr userDrawn="1"/>
        </p:nvGrpSpPr>
        <p:grpSpPr>
          <a:xfrm>
            <a:off x="1" y="559308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  <p:grpSp>
        <p:nvGrpSpPr>
          <p:cNvPr id="11" name="Agrupar 10"/>
          <p:cNvGrpSpPr/>
          <p:nvPr userDrawn="1"/>
        </p:nvGrpSpPr>
        <p:grpSpPr>
          <a:xfrm>
            <a:off x="17" y="-38100"/>
            <a:ext cx="9153047" cy="254000"/>
            <a:chOff x="0" y="6172200"/>
            <a:chExt cx="8756415" cy="685800"/>
          </a:xfrm>
        </p:grpSpPr>
        <p:sp>
          <p:nvSpPr>
            <p:cNvPr id="12" name="Rectángulo 11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52159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05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16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imbolo_en_Positivo-we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168" y="190529"/>
            <a:ext cx="98234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67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45670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0" indent="-285447" algn="l" defTabSz="4567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83" indent="-228357" algn="l" defTabSz="4567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2" indent="-228357" algn="l" defTabSz="4567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8357" algn="l" defTabSz="4567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99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91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01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14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2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5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29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7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3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44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52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imbolo_en_Positivo-we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158" y="190529"/>
            <a:ext cx="98234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67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45670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0" indent="-285447" algn="l" defTabSz="4567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83" indent="-228357" algn="l" defTabSz="4567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72" indent="-228357" algn="l" defTabSz="4567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8357" algn="l" defTabSz="4567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99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91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01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14" indent="-228357" algn="l" defTabSz="4567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2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5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29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7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30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44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52" algn="l" defTabSz="456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37" y="1357321"/>
            <a:ext cx="8642351" cy="38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2" tIns="45677" rIns="91342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1"/>
            <a:r>
              <a:rPr lang="es-ES"/>
              <a:t>Tercer nivel</a:t>
            </a:r>
          </a:p>
          <a:p>
            <a:pPr lvl="1"/>
            <a:r>
              <a:rPr lang="es-ES"/>
              <a:t>Cuarto nivel</a:t>
            </a:r>
          </a:p>
          <a:p>
            <a:pPr lvl="1"/>
            <a:r>
              <a:rPr lang="es-CO"/>
              <a:t>Quinto nivel</a:t>
            </a:r>
            <a:endParaRPr lang="es-E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67" y="697179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2" tIns="45677" rIns="91342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TÍTULO</a:t>
            </a:r>
            <a:br>
              <a:rPr lang="es-MX"/>
            </a:br>
            <a:r>
              <a:rPr lang="es-MX"/>
              <a:t>Subtítulo</a:t>
            </a:r>
            <a:endParaRPr lang="es-E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957537" y="2278069"/>
            <a:ext cx="184533" cy="5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2" tIns="45677" rIns="91342" bIns="45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es-CO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9" name="Picture 24" descr="PP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9" y="216965"/>
            <a:ext cx="1576387" cy="6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5pPr>
      <a:lvl6pPr marL="456723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6pPr>
      <a:lvl7pPr marL="913447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7pPr>
      <a:lvl8pPr marL="137017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8pPr>
      <a:lvl9pPr marL="1826902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9pPr>
    </p:titleStyle>
    <p:bodyStyle>
      <a:lvl1pPr marL="380610" indent="-380610" algn="l" rtl="0" eaLnBrk="1" fontAlgn="base" hangingPunct="1">
        <a:spcBef>
          <a:spcPct val="20000"/>
        </a:spcBef>
        <a:spcAft>
          <a:spcPct val="0"/>
        </a:spcAft>
        <a:buClr>
          <a:srgbClr val="004248"/>
        </a:buClr>
        <a:buChar char="•"/>
        <a:defRPr sz="1600">
          <a:solidFill>
            <a:srgbClr val="18462C"/>
          </a:solidFill>
          <a:latin typeface="+mn-lt"/>
          <a:ea typeface="+mn-ea"/>
          <a:cs typeface="+mn-cs"/>
        </a:defRPr>
      </a:lvl1pPr>
      <a:lvl2pPr marL="799268" indent="-342542" algn="l" rtl="0" eaLnBrk="1" fontAlgn="base" hangingPunct="1">
        <a:spcBef>
          <a:spcPct val="20000"/>
        </a:spcBef>
        <a:spcAft>
          <a:spcPct val="0"/>
        </a:spcAft>
        <a:buClr>
          <a:srgbClr val="BAD405"/>
        </a:buClr>
        <a:buFont typeface="Arial Unicode MS" pitchFamily="34" charset="-128"/>
        <a:buChar char="–"/>
        <a:defRPr sz="1400">
          <a:solidFill>
            <a:srgbClr val="18462C"/>
          </a:solidFill>
          <a:latin typeface="+mn-lt"/>
        </a:defRPr>
      </a:lvl2pPr>
      <a:lvl3pPr marL="1217932" indent="-304477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•"/>
        <a:defRPr sz="1400">
          <a:solidFill>
            <a:schemeClr val="bg2"/>
          </a:solidFill>
          <a:latin typeface="+mn-lt"/>
        </a:defRPr>
      </a:lvl3pPr>
      <a:lvl4pPr marL="1674658" indent="-304477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–"/>
        <a:defRPr sz="1400">
          <a:solidFill>
            <a:schemeClr val="bg2"/>
          </a:solidFill>
          <a:latin typeface="+mn-lt"/>
        </a:defRPr>
      </a:lvl4pPr>
      <a:lvl5pPr marL="2093322" indent="-266438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»"/>
        <a:defRPr sz="1400">
          <a:solidFill>
            <a:schemeClr val="bg2"/>
          </a:solidFill>
          <a:latin typeface="+mn-lt"/>
        </a:defRPr>
      </a:lvl5pPr>
      <a:lvl6pPr marL="2550048" indent="-266438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6pPr>
      <a:lvl7pPr marL="3006780" indent="-266438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7pPr>
      <a:lvl8pPr marL="3463492" indent="-266438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8pPr>
      <a:lvl9pPr marL="3920218" indent="-266438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3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7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0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2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28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0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2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8" algn="l" defTabSz="913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8.png"/><Relationship Id="rId7" Type="http://schemas.openxmlformats.org/officeDocument/2006/relationships/image" Target="../media/image1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1951856"/>
            <a:ext cx="9144000" cy="1409700"/>
          </a:xfrm>
        </p:spPr>
        <p:txBody>
          <a:bodyPr/>
          <a:lstStyle/>
          <a:p>
            <a:r>
              <a:rPr lang="es-ES_tradnl" sz="3600" b="1" dirty="0">
                <a:latin typeface="Helvetica"/>
              </a:rPr>
              <a:t>RESULTADO</a:t>
            </a:r>
            <a:br>
              <a:rPr lang="es-ES_tradnl" sz="3600" b="1" dirty="0">
                <a:latin typeface="Helvetica"/>
              </a:rPr>
            </a:br>
            <a:r>
              <a:rPr lang="es-ES_tradnl" sz="3600" b="1" dirty="0">
                <a:latin typeface="Helvetica"/>
              </a:rPr>
              <a:t>MAPA CORPORATIVO</a:t>
            </a:r>
            <a:br>
              <a:rPr lang="es-ES_tradnl" sz="3600" b="1" dirty="0">
                <a:latin typeface="Helvetica"/>
              </a:rPr>
            </a:br>
            <a:r>
              <a:rPr lang="es-ES_tradnl" sz="2000" b="1" dirty="0">
                <a:latin typeface="Helvetica"/>
              </a:rPr>
              <a:t>DICIEMBRE 2018</a:t>
            </a:r>
            <a:endParaRPr lang="es-ES_tradnl" sz="2400" b="1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265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 descr="slide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Imagen 5" descr="slides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74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Mapa Estratégico 2017-2021</a:t>
            </a:r>
          </a:p>
        </p:txBody>
      </p:sp>
      <p:pic>
        <p:nvPicPr>
          <p:cNvPr id="5" name="Imagen 4" descr="mapa-1.png"/>
          <p:cNvPicPr>
            <a:picLocks noChangeAspect="1"/>
          </p:cNvPicPr>
          <p:nvPr/>
        </p:nvPicPr>
        <p:blipFill>
          <a:blip r:embed="rId2"/>
          <a:srcRect b="3928"/>
          <a:stretch>
            <a:fillRect/>
          </a:stretch>
        </p:blipFill>
        <p:spPr>
          <a:xfrm>
            <a:off x="304807" y="723900"/>
            <a:ext cx="8622449" cy="4766100"/>
          </a:xfrm>
          <a:prstGeom prst="rect">
            <a:avLst/>
          </a:prstGeom>
        </p:spPr>
      </p:pic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8" tIns="45675" rIns="91338" bIns="45675" rtlCol="0" anchor="ctr"/>
          <a:lstStyle/>
          <a:p>
            <a:pPr algn="ctr" defTabSz="456705"/>
            <a:endParaRPr lang="es-ES_tradnl" dirty="0">
              <a:solidFill>
                <a:prstClr val="white"/>
              </a:solidFill>
            </a:endParaRPr>
          </a:p>
        </p:txBody>
      </p:sp>
      <p:sp>
        <p:nvSpPr>
          <p:cNvPr id="10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r>
              <a:rPr lang="es-ES_tradnl" sz="1000" b="1" dirty="0">
                <a:solidFill>
                  <a:srgbClr val="000000"/>
                </a:solidFill>
                <a:cs typeface="Helvetica"/>
              </a:rPr>
              <a:t>4</a:t>
            </a:r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296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3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504" y="121195"/>
            <a:ext cx="8998396" cy="5368827"/>
            <a:chOff x="107504" y="121195"/>
            <a:chExt cx="8998396" cy="5368827"/>
          </a:xfrm>
        </p:grpSpPr>
        <p:grpSp>
          <p:nvGrpSpPr>
            <p:cNvPr id="9" name="Grupo 8"/>
            <p:cNvGrpSpPr/>
            <p:nvPr/>
          </p:nvGrpSpPr>
          <p:grpSpPr>
            <a:xfrm>
              <a:off x="107504" y="121195"/>
              <a:ext cx="8998396" cy="5368827"/>
              <a:chOff x="469900" y="952500"/>
              <a:chExt cx="10909300" cy="74295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0" y="952500"/>
                <a:ext cx="10909300" cy="7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 Garantizar la permanente creación de valor para el accionista y la sociedad</a:t>
                </a: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5257800" y="2298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Maximizar la rentabilidad técnica y financiera</a:t>
                </a: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184400" y="25273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crecimiento real de primas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8394700" y="2514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Definir y cumplir la propuesta de valor específica por segmento</a:t>
                </a: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1971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los ingresos en cada uno de los segmentos foco</a:t>
                </a: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4196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Garantizar la rentabilidad de cada canal de comercialización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6616700" y="4038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la participación de mercado en los segmentos foco en cada sucursal</a:t>
                </a: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801100" y="40259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Hacer eficientes los procesos críticos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>
                <a:off x="22860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 err="1"/>
                  <a:t>Asegurar</a:t>
                </a:r>
                <a:r>
                  <a:rPr lang="en-US" sz="1100" dirty="0"/>
                  <a:t> la </a:t>
                </a:r>
                <a:r>
                  <a:rPr lang="en-US" sz="1100" dirty="0" err="1"/>
                  <a:t>efectiva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gestión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riesgos</a:t>
                </a:r>
                <a:r>
                  <a:rPr lang="en-US" sz="1100" dirty="0"/>
                  <a:t> de la compañía</a:t>
                </a: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67818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Asegurar un mayor desempeño, desarrollo y retención de los colaboradores</a:t>
                </a: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21209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un mayor desarrollo tecnológico</a:t>
                </a: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257800" y="7137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8267700" y="7137400"/>
                <a:ext cx="2286000" cy="90170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8285661" y="7128162"/>
                <a:ext cx="22860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/>
                  <a:t>Desarrollar alianzas estratégicas que fortalezcan las capacidades de la compañía</a:t>
                </a: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82550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65212"/>
              <a:ext cx="970880" cy="47937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279590" y="585070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Diciembre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74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4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504" y="121195"/>
            <a:ext cx="8998396" cy="5368827"/>
            <a:chOff x="107504" y="121195"/>
            <a:chExt cx="8998396" cy="5368827"/>
          </a:xfrm>
        </p:grpSpPr>
        <p:grpSp>
          <p:nvGrpSpPr>
            <p:cNvPr id="9" name="Grupo 8"/>
            <p:cNvGrpSpPr/>
            <p:nvPr/>
          </p:nvGrpSpPr>
          <p:grpSpPr>
            <a:xfrm>
              <a:off x="107504" y="121195"/>
              <a:ext cx="8998396" cy="5368827"/>
              <a:chOff x="469900" y="952500"/>
              <a:chExt cx="10909300" cy="74295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0" y="952500"/>
                <a:ext cx="10909300" cy="7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 Garantizar la permanente creación de valor para el accionista y la sociedad</a:t>
                </a: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5257800" y="2298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Maximizar la rentabilidad técnica y financiera</a:t>
                </a: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184400" y="25273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crecimiento real de primas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8394700" y="2514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Definir y cumplir la propuesta de valor específica por segmento</a:t>
                </a: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1971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los ingresos en cada uno de los segmentos foco</a:t>
                </a: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4196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Garantizar la rentabilidad de cada canal de comercialización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6616700" y="4038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la participación de mercado en los segmentos foco en cada sucursal</a:t>
                </a: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801100" y="40259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Hacer eficientes los procesos críticos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>
                <a:off x="22860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 err="1"/>
                  <a:t>Asegurar</a:t>
                </a:r>
                <a:r>
                  <a:rPr lang="en-US" sz="1100" dirty="0"/>
                  <a:t> la </a:t>
                </a:r>
                <a:r>
                  <a:rPr lang="en-US" sz="1100" dirty="0" err="1"/>
                  <a:t>efectiva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gestión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riesgos</a:t>
                </a:r>
                <a:r>
                  <a:rPr lang="en-US" sz="1100" dirty="0"/>
                  <a:t> de la compañía</a:t>
                </a: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67818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Asegurar un mayor desempeño, desarrollo y retención de los colaboradores</a:t>
                </a: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21209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un mayor desarrollo tecnológico</a:t>
                </a: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257800" y="7137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8267700" y="7137400"/>
                <a:ext cx="2286000" cy="90170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8285661" y="7128162"/>
                <a:ext cx="22860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/>
                  <a:t>Desarrollar alianzas estratégicas que fortalezcan las capacidades de la compañía</a:t>
                </a: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82550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65212"/>
              <a:ext cx="970880" cy="47937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279590" y="585070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Diciembre 2018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32967"/>
          <a:stretch/>
        </p:blipFill>
        <p:spPr>
          <a:xfrm>
            <a:off x="101337" y="1849388"/>
            <a:ext cx="8998476" cy="360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90" y="1991055"/>
            <a:ext cx="3957600" cy="112200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30" y="3431884"/>
            <a:ext cx="4090200" cy="150960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125" y="3450863"/>
            <a:ext cx="4049400" cy="1060800"/>
          </a:xfrm>
          <a:prstGeom prst="rect">
            <a:avLst/>
          </a:prstGeom>
        </p:spPr>
      </p:pic>
      <p:cxnSp>
        <p:nvCxnSpPr>
          <p:cNvPr id="91" name="8 Conector recto de flecha"/>
          <p:cNvCxnSpPr/>
          <p:nvPr/>
        </p:nvCxnSpPr>
        <p:spPr>
          <a:xfrm>
            <a:off x="7620719" y="1782319"/>
            <a:ext cx="0" cy="1649565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8 Conector recto de flecha"/>
          <p:cNvCxnSpPr/>
          <p:nvPr/>
        </p:nvCxnSpPr>
        <p:spPr>
          <a:xfrm>
            <a:off x="2411760" y="1782319"/>
            <a:ext cx="0" cy="1649565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8 Conector recto de flecha"/>
          <p:cNvCxnSpPr/>
          <p:nvPr/>
        </p:nvCxnSpPr>
        <p:spPr>
          <a:xfrm>
            <a:off x="5076056" y="1635480"/>
            <a:ext cx="0" cy="355575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5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5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504" y="121195"/>
            <a:ext cx="8998396" cy="5368827"/>
            <a:chOff x="107504" y="121195"/>
            <a:chExt cx="8998396" cy="5368827"/>
          </a:xfrm>
        </p:grpSpPr>
        <p:grpSp>
          <p:nvGrpSpPr>
            <p:cNvPr id="9" name="Grupo 8"/>
            <p:cNvGrpSpPr/>
            <p:nvPr/>
          </p:nvGrpSpPr>
          <p:grpSpPr>
            <a:xfrm>
              <a:off x="107504" y="121195"/>
              <a:ext cx="8998396" cy="5368827"/>
              <a:chOff x="469900" y="952500"/>
              <a:chExt cx="10909300" cy="74295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0" y="952500"/>
                <a:ext cx="10909300" cy="7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 Garantizar la permanente creación de valor para el accionista y la sociedad</a:t>
                </a: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5257800" y="2298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Maximizar la rentabilidad técnica y financiera</a:t>
                </a: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184400" y="25273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crecimiento real de primas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8394700" y="2514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Definir y cumplir la propuesta de valor específica por segmento</a:t>
                </a: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1971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los ingresos en cada uno de los segmentos foco</a:t>
                </a: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4196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Garantizar la rentabilidad de cada canal de comercialización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6616700" y="4038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la participación de mercado en los segmentos foco en cada sucursal</a:t>
                </a: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801100" y="40259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Hacer eficientes los procesos críticos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>
                <a:off x="22860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 err="1"/>
                  <a:t>Asegurar</a:t>
                </a:r>
                <a:r>
                  <a:rPr lang="en-US" sz="1100" dirty="0"/>
                  <a:t> la </a:t>
                </a:r>
                <a:r>
                  <a:rPr lang="en-US" sz="1100" dirty="0" err="1"/>
                  <a:t>efectiva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gestión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riesgos</a:t>
                </a:r>
                <a:r>
                  <a:rPr lang="en-US" sz="1100" dirty="0"/>
                  <a:t> de la compañía</a:t>
                </a: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67818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Asegurar un mayor desempeño, desarrollo y retención de los colaboradores</a:t>
                </a: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21209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un mayor desarrollo tecnológico</a:t>
                </a: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257800" y="7137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8267700" y="7137400"/>
                <a:ext cx="2286000" cy="90170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8285661" y="7128162"/>
                <a:ext cx="22860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/>
                  <a:t>Desarrollar alianzas estratégicas que fortalezcan las capacidades de la compañía</a:t>
                </a: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82550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65212"/>
              <a:ext cx="970880" cy="47937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279590" y="585070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Diciembre 2018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58439"/>
          <a:stretch/>
        </p:blipFill>
        <p:spPr>
          <a:xfrm>
            <a:off x="101337" y="3217540"/>
            <a:ext cx="8998476" cy="2232248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5213" b="63513"/>
          <a:stretch/>
        </p:blipFill>
        <p:spPr>
          <a:xfrm>
            <a:off x="107504" y="922808"/>
            <a:ext cx="8998476" cy="114260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95" y="3233772"/>
            <a:ext cx="3654515" cy="207504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167" y="3149886"/>
            <a:ext cx="3995816" cy="224281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110" y="1085041"/>
            <a:ext cx="4183336" cy="899642"/>
          </a:xfrm>
          <a:prstGeom prst="rect">
            <a:avLst/>
          </a:prstGeom>
        </p:spPr>
      </p:pic>
      <p:cxnSp>
        <p:nvCxnSpPr>
          <p:cNvPr id="55" name="8 Conector recto de flecha"/>
          <p:cNvCxnSpPr/>
          <p:nvPr/>
        </p:nvCxnSpPr>
        <p:spPr>
          <a:xfrm flipH="1" flipV="1">
            <a:off x="5915025" y="1981200"/>
            <a:ext cx="2153" cy="367406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7360144" y="1525697"/>
            <a:ext cx="4026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dirty="0"/>
              <a:t>A Nov</a:t>
            </a:r>
          </a:p>
        </p:txBody>
      </p:sp>
      <p:sp>
        <p:nvSpPr>
          <p:cNvPr id="58" name="16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3618525" y="4102428"/>
            <a:ext cx="144016" cy="144016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9" name="16 Botón de acción: Hacia delante o Siguiente">
            <a:hlinkClick r:id="rId10" action="ppaction://hlinksldjump" highlightClick="1"/>
          </p:cNvPr>
          <p:cNvSpPr/>
          <p:nvPr/>
        </p:nvSpPr>
        <p:spPr>
          <a:xfrm>
            <a:off x="3618525" y="4443958"/>
            <a:ext cx="144016" cy="144016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60" name="8 Conector recto de flecha"/>
          <p:cNvCxnSpPr/>
          <p:nvPr/>
        </p:nvCxnSpPr>
        <p:spPr>
          <a:xfrm>
            <a:off x="2339752" y="2975616"/>
            <a:ext cx="0" cy="355575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8 Conector recto de flecha"/>
          <p:cNvCxnSpPr/>
          <p:nvPr/>
        </p:nvCxnSpPr>
        <p:spPr>
          <a:xfrm>
            <a:off x="4321814" y="3020682"/>
            <a:ext cx="332191" cy="457948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3257266" y="4069361"/>
            <a:ext cx="378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dirty="0"/>
              <a:t>A Jun</a:t>
            </a:r>
          </a:p>
        </p:txBody>
      </p:sp>
    </p:spTree>
    <p:extLst>
      <p:ext uri="{BB962C8B-B14F-4D97-AF65-F5344CB8AC3E}">
        <p14:creationId xmlns:p14="http://schemas.microsoft.com/office/powerpoint/2010/main" val="368559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6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504" y="121195"/>
            <a:ext cx="8998396" cy="5368827"/>
            <a:chOff x="107504" y="121195"/>
            <a:chExt cx="8998396" cy="5368827"/>
          </a:xfrm>
        </p:grpSpPr>
        <p:grpSp>
          <p:nvGrpSpPr>
            <p:cNvPr id="9" name="Grupo 8"/>
            <p:cNvGrpSpPr/>
            <p:nvPr/>
          </p:nvGrpSpPr>
          <p:grpSpPr>
            <a:xfrm>
              <a:off x="107504" y="121195"/>
              <a:ext cx="8998396" cy="5368827"/>
              <a:chOff x="469900" y="952500"/>
              <a:chExt cx="10909300" cy="74295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0" y="952500"/>
                <a:ext cx="10909300" cy="7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 Garantizar la permanente creación de valor para el accionista y la sociedad</a:t>
                </a: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5257800" y="2298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Maximizar la rentabilidad técnica y financiera</a:t>
                </a: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184400" y="25273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crecimiento real de primas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8394700" y="2514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Definir y cumplir la propuesta de valor específica por segmento</a:t>
                </a: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1971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los ingresos en cada uno de los segmentos foco</a:t>
                </a: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4196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Garantizar la rentabilidad de cada canal de comercialización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6616700" y="4038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la participación de mercado en los segmentos foco en cada sucursal</a:t>
                </a: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801100" y="40259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Hacer eficientes los procesos críticos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>
                <a:off x="22860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 err="1"/>
                  <a:t>Asegurar</a:t>
                </a:r>
                <a:r>
                  <a:rPr lang="en-US" sz="1100" dirty="0"/>
                  <a:t> la </a:t>
                </a:r>
                <a:r>
                  <a:rPr lang="en-US" sz="1100" dirty="0" err="1"/>
                  <a:t>efectiva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gestión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riesgos</a:t>
                </a:r>
                <a:r>
                  <a:rPr lang="en-US" sz="1100" dirty="0"/>
                  <a:t> de la compañía</a:t>
                </a: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67818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Asegurar un mayor desempeño, desarrollo y retención de los colaboradores</a:t>
                </a: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21209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un mayor desarrollo tecnológico</a:t>
                </a: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257800" y="7137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8267700" y="7137400"/>
                <a:ext cx="2286000" cy="90170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8285661" y="7128162"/>
                <a:ext cx="22860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/>
                  <a:t>Desarrollar alianzas estratégicas que fortalezcan las capacidades de la compañía</a:t>
                </a: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82550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65212"/>
              <a:ext cx="970880" cy="47937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279590" y="585070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Diciembre 2018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74527"/>
          <a:stretch/>
        </p:blipFill>
        <p:spPr>
          <a:xfrm>
            <a:off x="101337" y="4081636"/>
            <a:ext cx="8998476" cy="136815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5214" b="38039"/>
          <a:stretch/>
        </p:blipFill>
        <p:spPr>
          <a:xfrm>
            <a:off x="107504" y="922808"/>
            <a:ext cx="8998476" cy="2510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04" y="4278160"/>
            <a:ext cx="4834801" cy="989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742" y="1667243"/>
            <a:ext cx="4834801" cy="1418493"/>
          </a:xfrm>
          <a:prstGeom prst="rect">
            <a:avLst/>
          </a:prstGeom>
        </p:spPr>
      </p:pic>
      <p:cxnSp>
        <p:nvCxnSpPr>
          <p:cNvPr id="53" name="8 Conector recto de flecha"/>
          <p:cNvCxnSpPr/>
          <p:nvPr/>
        </p:nvCxnSpPr>
        <p:spPr>
          <a:xfrm>
            <a:off x="3176805" y="3922585"/>
            <a:ext cx="0" cy="355575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8 Conector recto de flecha"/>
          <p:cNvCxnSpPr/>
          <p:nvPr/>
        </p:nvCxnSpPr>
        <p:spPr>
          <a:xfrm flipV="1">
            <a:off x="6876256" y="3085736"/>
            <a:ext cx="0" cy="481186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4860032" y="4816401"/>
            <a:ext cx="4203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dirty="0"/>
              <a:t>A Sept</a:t>
            </a:r>
          </a:p>
        </p:txBody>
      </p:sp>
    </p:spTree>
    <p:extLst>
      <p:ext uri="{BB962C8B-B14F-4D97-AF65-F5344CB8AC3E}">
        <p14:creationId xmlns:p14="http://schemas.microsoft.com/office/powerpoint/2010/main" val="329572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7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504" y="121195"/>
            <a:ext cx="8998396" cy="5368827"/>
            <a:chOff x="107504" y="121195"/>
            <a:chExt cx="8998396" cy="5368827"/>
          </a:xfrm>
        </p:grpSpPr>
        <p:grpSp>
          <p:nvGrpSpPr>
            <p:cNvPr id="9" name="Grupo 8"/>
            <p:cNvGrpSpPr/>
            <p:nvPr/>
          </p:nvGrpSpPr>
          <p:grpSpPr>
            <a:xfrm>
              <a:off x="107504" y="121195"/>
              <a:ext cx="8998396" cy="5368827"/>
              <a:chOff x="469900" y="952500"/>
              <a:chExt cx="10909300" cy="74295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0" y="952500"/>
                <a:ext cx="10909300" cy="7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270500" y="2311400"/>
                <a:ext cx="23749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 Garantizar la permanente creación de valor para el accionista y la sociedad</a:t>
                </a: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5257800" y="2298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197100" y="2540000"/>
                <a:ext cx="23114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Maximizar la rentabilidad técnica y financiera</a:t>
                </a: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184400" y="25273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407400" y="2527300"/>
                <a:ext cx="232410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crecimiento real de primas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8394700" y="2514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4013200"/>
                <a:ext cx="19812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Definir y cumplir la propuesta de valor específica por segmento</a:t>
                </a: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21971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432300" y="4013200"/>
                <a:ext cx="194310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los ingresos en cada uno de los segmentos foco</a:t>
                </a: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419600" y="40005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FA4E4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6629400" y="40513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Garantizar la rentabilidad de cada canal de comercialización</a:t>
                </a: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6616700" y="40386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8813800" y="4038600"/>
                <a:ext cx="19304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Crecer la participación de mercado en los segmentos foco en cada sucursal</a:t>
                </a: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801100" y="40259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2298700" y="5753100"/>
                <a:ext cx="38227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Hacer eficientes los procesos críticos</a:t>
                </a: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auto">
              <a:xfrm>
                <a:off x="22860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6794500" y="5753100"/>
                <a:ext cx="3810000" cy="50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 err="1"/>
                  <a:t>Asegurar</a:t>
                </a:r>
                <a:r>
                  <a:rPr lang="en-US" sz="1100" dirty="0"/>
                  <a:t> la </a:t>
                </a:r>
                <a:r>
                  <a:rPr lang="en-US" sz="1100" dirty="0" err="1"/>
                  <a:t>efectiva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gestión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riesgos</a:t>
                </a:r>
                <a:r>
                  <a:rPr lang="en-US" sz="1100" dirty="0"/>
                  <a:t> de la compañía</a:t>
                </a: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6781800" y="5740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2133600" y="7137400"/>
                <a:ext cx="22606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Asegurar un mayor desempeño, desarrollo y retención de los colaboradores</a:t>
                </a: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21209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oundRect">
                <a:avLst>
                  <a:gd name="adj" fmla="val 16667"/>
                </a:avLst>
              </a:prstGeom>
              <a:solidFill>
                <a:srgbClr val="00D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5270500" y="7150100"/>
                <a:ext cx="2209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/>
                  <a:t>Lograr un mayor desarrollo tecnológico</a:t>
                </a: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257800" y="71374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8267700" y="7137400"/>
                <a:ext cx="2286000" cy="90170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8285661" y="7128162"/>
                <a:ext cx="22860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lnSpc>
                    <a:spcPct val="75000"/>
                  </a:lnSpc>
                </a:pPr>
                <a:r>
                  <a:rPr lang="en-US" sz="1100" dirty="0"/>
                  <a:t>Desarrollar alianzas estratégicas que fortalezcan las capacidades de la compañía</a:t>
                </a: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8255000" y="7124700"/>
                <a:ext cx="101600" cy="101600"/>
              </a:xfrm>
              <a:prstGeom prst="ellipse">
                <a:avLst/>
              </a:prstGeom>
              <a:solidFill>
                <a:srgbClr val="EDED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65212"/>
              <a:ext cx="970880" cy="47937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279590" y="585070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Diciembre 2018</a:t>
              </a: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5213" b="20610"/>
          <a:stretch/>
        </p:blipFill>
        <p:spPr>
          <a:xfrm>
            <a:off x="107504" y="922808"/>
            <a:ext cx="8998476" cy="3446860"/>
          </a:xfrm>
          <a:prstGeom prst="rect">
            <a:avLst/>
          </a:prstGeom>
        </p:spPr>
      </p:pic>
      <p:cxnSp>
        <p:nvCxnSpPr>
          <p:cNvPr id="55" name="8 Conector recto de flecha"/>
          <p:cNvCxnSpPr>
            <a:stCxn id="45" idx="0"/>
          </p:cNvCxnSpPr>
          <p:nvPr/>
        </p:nvCxnSpPr>
        <p:spPr>
          <a:xfrm flipV="1">
            <a:off x="7497023" y="4108154"/>
            <a:ext cx="1" cy="475799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80" y="2584774"/>
            <a:ext cx="4030650" cy="153690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728" y="1223687"/>
            <a:ext cx="4376719" cy="110803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291" y="3486758"/>
            <a:ext cx="3665840" cy="653083"/>
          </a:xfrm>
          <a:prstGeom prst="rect">
            <a:avLst/>
          </a:prstGeom>
        </p:spPr>
      </p:pic>
      <p:cxnSp>
        <p:nvCxnSpPr>
          <p:cNvPr id="57" name="8 Conector recto de flecha"/>
          <p:cNvCxnSpPr/>
          <p:nvPr/>
        </p:nvCxnSpPr>
        <p:spPr>
          <a:xfrm flipV="1">
            <a:off x="4978580" y="2323791"/>
            <a:ext cx="0" cy="2241107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8 Conector recto de flecha"/>
          <p:cNvCxnSpPr/>
          <p:nvPr/>
        </p:nvCxnSpPr>
        <p:spPr>
          <a:xfrm flipV="1">
            <a:off x="2460138" y="4081418"/>
            <a:ext cx="1" cy="475799"/>
          </a:xfrm>
          <a:prstGeom prst="straightConnector1">
            <a:avLst/>
          </a:prstGeom>
          <a:ln w="66675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2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8" tIns="45675" rIns="91338" bIns="45675" rtlCol="0" anchor="ctr"/>
          <a:lstStyle/>
          <a:p>
            <a:pPr algn="ctr" defTabSz="456705"/>
            <a:endParaRPr lang="es-ES_tradnl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0020" y="265212"/>
            <a:ext cx="7684348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Indicador satisfacción aliado estratégico Sem I</a:t>
            </a:r>
            <a:b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8721032" y="5152641"/>
            <a:ext cx="331576" cy="29804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2" tIns="45677" rIns="91342" bIns="45677" rtlCol="0" anchor="ctr"/>
          <a:lstStyle/>
          <a:p>
            <a:pPr algn="ctr"/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8" y="1633394"/>
            <a:ext cx="743856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8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344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40720" y="265212"/>
            <a:ext cx="8686800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Indicador satisfacción cliente final diciembre</a:t>
            </a:r>
            <a:b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8721032" y="5152641"/>
            <a:ext cx="331576" cy="29804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2" tIns="45677" rIns="91342" bIns="45677" rtlCol="0" anchor="ctr"/>
          <a:lstStyle/>
          <a:p>
            <a:pPr algn="ctr"/>
            <a:endParaRPr lang="es-CO" dirty="0"/>
          </a:p>
        </p:txBody>
      </p:sp>
      <p:sp>
        <p:nvSpPr>
          <p:cNvPr id="10" name="CuadroTexto 17"/>
          <p:cNvSpPr txBox="1"/>
          <p:nvPr/>
        </p:nvSpPr>
        <p:spPr>
          <a:xfrm>
            <a:off x="3563888" y="5490023"/>
            <a:ext cx="5545800" cy="246134"/>
          </a:xfrm>
          <a:prstGeom prst="rect">
            <a:avLst/>
          </a:prstGeom>
          <a:noFill/>
        </p:spPr>
        <p:txBody>
          <a:bodyPr wrap="square" lIns="91342" tIns="45677" rIns="91342" bIns="45677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DICEIMBRE 2018| </a:t>
            </a:r>
            <a:fld id="{7240DB64-0F39-6949-8591-E4B7B358C945}" type="slidenum">
              <a:rPr lang="es-ES_tradnl" sz="1000" b="1">
                <a:solidFill>
                  <a:srgbClr val="000000"/>
                </a:solidFill>
                <a:cs typeface="Helvetica"/>
              </a:rPr>
              <a:pPr algn="r"/>
              <a:t>9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64" y="2209428"/>
            <a:ext cx="6888271" cy="15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20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C6C"/>
      </a:hlink>
      <a:folHlink>
        <a:srgbClr val="6C6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Personaliza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C6C"/>
      </a:hlink>
      <a:folHlink>
        <a:srgbClr val="6C6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62BD19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1">
  <a:themeElements>
    <a:clrScheme name="">
      <a:dk1>
        <a:srgbClr val="000000"/>
      </a:dk1>
      <a:lt1>
        <a:srgbClr val="FFFFFF"/>
      </a:lt1>
      <a:dk2>
        <a:srgbClr val="FFB00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B001"/>
      </a:hlink>
      <a:folHlink>
        <a:srgbClr val="FFB001"/>
      </a:folHlink>
    </a:clrScheme>
    <a:fontScheme name="PREVISORA_plantillapresentacion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PREVISORA_plantillapresentacion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VISORA_plantillapresentacion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16301</TotalTime>
  <Words>620</Words>
  <Application>Microsoft Office PowerPoint</Application>
  <PresentationFormat>Presentación en pantalla (16:10)</PresentationFormat>
  <Paragraphs>80</Paragraphs>
  <Slides>10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 Unicode MS</vt:lpstr>
      <vt:lpstr>Arial</vt:lpstr>
      <vt:lpstr>BC I25 Wide</vt:lpstr>
      <vt:lpstr>Calibri</vt:lpstr>
      <vt:lpstr>Helvetica</vt:lpstr>
      <vt:lpstr>Helvetica </vt:lpstr>
      <vt:lpstr>Helvetica (Cuerpo)</vt:lpstr>
      <vt:lpstr>Helvetica Light</vt:lpstr>
      <vt:lpstr>Times New Roman</vt:lpstr>
      <vt:lpstr>1_Tema de Office</vt:lpstr>
      <vt:lpstr>Tema de Office</vt:lpstr>
      <vt:lpstr>Tema1</vt:lpstr>
      <vt:lpstr>RESULTADO MAPA CORPORATIVO DICIEMBRE 2018</vt:lpstr>
      <vt:lpstr>Mapa Estratégico 2017-2021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 satisfacción aliado estratégico Sem I </vt:lpstr>
      <vt:lpstr>Indicador satisfacción cliente final diciembre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ESTRATEGIA Y NEGOCIOS</dc:title>
  <dc:creator>Admin</dc:creator>
  <cp:lastModifiedBy>MARIA LUCIA LLERAS ECHEVERRI</cp:lastModifiedBy>
  <cp:revision>1124</cp:revision>
  <cp:lastPrinted>2017-02-13T21:21:57Z</cp:lastPrinted>
  <dcterms:created xsi:type="dcterms:W3CDTF">2016-11-21T20:18:41Z</dcterms:created>
  <dcterms:modified xsi:type="dcterms:W3CDTF">2020-11-06T02:09:41Z</dcterms:modified>
</cp:coreProperties>
</file>