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6" r:id="rId3"/>
    <p:sldId id="285" r:id="rId4"/>
    <p:sldId id="286" r:id="rId5"/>
    <p:sldId id="287" r:id="rId6"/>
    <p:sldId id="288" r:id="rId7"/>
    <p:sldId id="289" r:id="rId8"/>
    <p:sldId id="290" r:id="rId9"/>
    <p:sldId id="293" r:id="rId10"/>
    <p:sldId id="294" r:id="rId11"/>
    <p:sldId id="292" r:id="rId12"/>
    <p:sldId id="295" r:id="rId13"/>
    <p:sldId id="296" r:id="rId14"/>
    <p:sldId id="297" r:id="rId15"/>
    <p:sldId id="298" r:id="rId16"/>
    <p:sldId id="284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A75"/>
    <a:srgbClr val="FF009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C16ED5-808B-4AAF-BB47-6F1CE29ED88A}" v="72" dt="2026-02-24T15:36:13.8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>
        <p:scale>
          <a:sx n="75" d="100"/>
          <a:sy n="75" d="100"/>
        </p:scale>
        <p:origin x="965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6300E625-4BF8-4D51-8C28-F3054E0F4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924" y="2766218"/>
            <a:ext cx="4395952" cy="1325563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s-CO" sz="44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H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0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" y="1771"/>
            <a:ext cx="12185702" cy="6854457"/>
          </a:xfrm>
          <a:prstGeom prst="rect">
            <a:avLst/>
          </a:prstGeom>
        </p:spPr>
      </p:pic>
      <p:sp>
        <p:nvSpPr>
          <p:cNvPr id="7" name="Título 4">
            <a:extLst>
              <a:ext uri="{FF2B5EF4-FFF2-40B4-BE49-F238E27FC236}">
                <a16:creationId xmlns:a16="http://schemas.microsoft.com/office/drawing/2014/main" id="{6300E625-4BF8-4D51-8C28-F3054E0F4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924" y="2766218"/>
            <a:ext cx="4395952" cy="1325563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s-CO" sz="44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H</a:t>
            </a:r>
          </a:p>
        </p:txBody>
      </p:sp>
    </p:spTree>
    <p:extLst>
      <p:ext uri="{BB962C8B-B14F-4D97-AF65-F5344CB8AC3E}">
        <p14:creationId xmlns:p14="http://schemas.microsoft.com/office/powerpoint/2010/main" val="407854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F3EA8-A1D3-429E-BD2A-8EDC626C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1A75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E8A3F6-7382-43B6-B821-3624D7241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6922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 osc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6A5BAF7-1349-45AE-B88A-AD4D4FDD56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5CF3EA8-A1D3-429E-BD2A-8EDC626C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9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E8A3F6-7382-43B6-B821-3624D7241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8379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76123-8E82-4E01-ACF2-3B4ED5FC2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6BC971-01B7-4018-8117-16F179601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A1B61C-772F-4911-90B9-B1A51D081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713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 cla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06308-8881-4EB7-91D3-97767645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8907A4-8BBD-4F7B-BC0E-8537293B5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FB040A-F36E-4595-8B71-C6BDA99F1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39989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E9B89C-F60E-4779-969B-1F0749D1E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" y="0"/>
            <a:ext cx="12185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4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848B8C62-2D18-447D-B0BB-BE1EC8107B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0910" y="2766218"/>
            <a:ext cx="4406462" cy="1325563"/>
          </a:xfrm>
        </p:spPr>
        <p:txBody>
          <a:bodyPr/>
          <a:lstStyle/>
          <a:p>
            <a:pPr algn="ctr"/>
            <a:r>
              <a:rPr lang="es-CO" sz="44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B</a:t>
            </a:r>
          </a:p>
        </p:txBody>
      </p:sp>
    </p:spTree>
    <p:extLst>
      <p:ext uri="{BB962C8B-B14F-4D97-AF65-F5344CB8AC3E}">
        <p14:creationId xmlns:p14="http://schemas.microsoft.com/office/powerpoint/2010/main" val="55424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BF45AEA0-B7F7-47E4-9C15-B5EC56FAC7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6717" y="2642200"/>
            <a:ext cx="4963510" cy="1325563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s-CO" sz="44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C</a:t>
            </a:r>
          </a:p>
        </p:txBody>
      </p:sp>
    </p:spTree>
    <p:extLst>
      <p:ext uri="{BB962C8B-B14F-4D97-AF65-F5344CB8AC3E}">
        <p14:creationId xmlns:p14="http://schemas.microsoft.com/office/powerpoint/2010/main" val="394603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de 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>
            <a:extLst>
              <a:ext uri="{FF2B5EF4-FFF2-40B4-BE49-F238E27FC236}">
                <a16:creationId xmlns:a16="http://schemas.microsoft.com/office/drawing/2014/main" id="{6300E625-4BF8-4D51-8C28-F3054E0F4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924" y="2766218"/>
            <a:ext cx="4395952" cy="1325563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s-CO" sz="44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H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BFF93B-3267-53EF-0B2C-BEABECD98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8" y="0"/>
            <a:ext cx="12185702" cy="685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0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BBA54D3-7DE7-4984-91A8-FCAD81B05D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3049" y="2766218"/>
            <a:ext cx="4532586" cy="1325563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s-CO" sz="44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D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C90F7CD-D746-0B3D-3AE6-7478CE3368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" y="3543"/>
            <a:ext cx="12185701" cy="685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5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" y="1771"/>
            <a:ext cx="12185702" cy="685445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93867104-0180-4295-8EA4-DC55E5C2D0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2441" y="2642200"/>
            <a:ext cx="4017579" cy="1325563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s-CO" sz="44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E</a:t>
            </a:r>
          </a:p>
        </p:txBody>
      </p:sp>
    </p:spTree>
    <p:extLst>
      <p:ext uri="{BB962C8B-B14F-4D97-AF65-F5344CB8AC3E}">
        <p14:creationId xmlns:p14="http://schemas.microsoft.com/office/powerpoint/2010/main" val="203904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" y="1771"/>
            <a:ext cx="12185702" cy="685445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3A6FA74B-6438-4576-98CB-29F6B423A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7847" y="2766218"/>
            <a:ext cx="4238297" cy="1325563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s-CO" sz="44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F</a:t>
            </a:r>
          </a:p>
        </p:txBody>
      </p:sp>
    </p:spTree>
    <p:extLst>
      <p:ext uri="{BB962C8B-B14F-4D97-AF65-F5344CB8AC3E}">
        <p14:creationId xmlns:p14="http://schemas.microsoft.com/office/powerpoint/2010/main" val="958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" y="1771"/>
            <a:ext cx="12185702" cy="685445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9A6E033D-634D-4AF1-A914-94486B0F36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78869" y="2766218"/>
            <a:ext cx="4416972" cy="1325563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s-CO" sz="44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G</a:t>
            </a:r>
          </a:p>
        </p:txBody>
      </p:sp>
    </p:spTree>
    <p:extLst>
      <p:ext uri="{BB962C8B-B14F-4D97-AF65-F5344CB8AC3E}">
        <p14:creationId xmlns:p14="http://schemas.microsoft.com/office/powerpoint/2010/main" val="186709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" y="1771"/>
            <a:ext cx="12185702" cy="6854457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6300E625-4BF8-4D51-8C28-F3054E0F4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6924" y="2766218"/>
            <a:ext cx="4395952" cy="1325563"/>
          </a:xfrm>
        </p:spPr>
        <p:txBody>
          <a:bodyPr/>
          <a:lstStyle>
            <a:lvl1pPr>
              <a:defRPr/>
            </a:lvl1pPr>
          </a:lstStyle>
          <a:p>
            <a:pPr algn="ctr"/>
            <a:r>
              <a:rPr lang="es-CO" sz="44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TÍTULO H</a:t>
            </a:r>
          </a:p>
        </p:txBody>
      </p:sp>
    </p:spTree>
    <p:extLst>
      <p:ext uri="{BB962C8B-B14F-4D97-AF65-F5344CB8AC3E}">
        <p14:creationId xmlns:p14="http://schemas.microsoft.com/office/powerpoint/2010/main" val="372771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3D32E18-4432-459A-9ABB-E4F2B2208F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B6C7FE-F001-4585-9008-9AC15A12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C2867D-2791-4E61-AB70-7F33CC8ED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3BA9DD-EDAB-0E39-D531-3A092D32B01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214938" y="6642100"/>
            <a:ext cx="17875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CO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DOCUMENTO DE USO INTERNO</a:t>
            </a:r>
          </a:p>
        </p:txBody>
      </p:sp>
    </p:spTree>
    <p:extLst>
      <p:ext uri="{BB962C8B-B14F-4D97-AF65-F5344CB8AC3E}">
        <p14:creationId xmlns:p14="http://schemas.microsoft.com/office/powerpoint/2010/main" val="245648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0" r:id="rId3"/>
    <p:sldLayoutId id="2147483671" r:id="rId4"/>
    <p:sldLayoutId id="2147483661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0" r:id="rId11"/>
    <p:sldLayoutId id="2147483669" r:id="rId12"/>
    <p:sldLayoutId id="2147483652" r:id="rId13"/>
    <p:sldLayoutId id="2147483656" r:id="rId14"/>
    <p:sldLayoutId id="214748367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A1A7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A1B23-FE9F-49D1-9A7D-534DB30E1E4F}"/>
              </a:ext>
            </a:extLst>
          </p:cNvPr>
          <p:cNvSpPr txBox="1"/>
          <p:nvPr/>
        </p:nvSpPr>
        <p:spPr>
          <a:xfrm>
            <a:off x="6545179" y="1542905"/>
            <a:ext cx="50636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PROCESOS, CIRCULARES, POLÍTICAS Y MANUALES</a:t>
            </a:r>
          </a:p>
          <a:p>
            <a:endParaRPr lang="es-CO" sz="1600" b="1" dirty="0">
              <a:solidFill>
                <a:srgbClr val="FF009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O" sz="16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Gerencia de Innovación y Procesos </a:t>
            </a:r>
          </a:p>
          <a:p>
            <a:endParaRPr lang="es-CO" sz="1600" b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O" sz="16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Subgerencia de Mejoramiento de Procesos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A4D2C1-9EB7-4136-9B08-506B2994D520}"/>
              </a:ext>
            </a:extLst>
          </p:cNvPr>
          <p:cNvSpPr txBox="1"/>
          <p:nvPr/>
        </p:nvSpPr>
        <p:spPr>
          <a:xfrm>
            <a:off x="6545179" y="4976541"/>
            <a:ext cx="5549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FF009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Fecha de Actualización: 30 de Junio de 2026</a:t>
            </a:r>
          </a:p>
        </p:txBody>
      </p:sp>
    </p:spTree>
    <p:extLst>
      <p:ext uri="{BB962C8B-B14F-4D97-AF65-F5344CB8AC3E}">
        <p14:creationId xmlns:p14="http://schemas.microsoft.com/office/powerpoint/2010/main" val="168416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1FCC8-6564-BB2C-7A7A-1061EB9A0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pcs contenido">
            <a:extLst>
              <a:ext uri="{FF2B5EF4-FFF2-40B4-BE49-F238E27FC236}">
                <a16:creationId xmlns:a16="http://schemas.microsoft.com/office/drawing/2014/main" id="{B0708A77-1D17-4D83-0E4D-58F207E18450}"/>
              </a:ext>
            </a:extLst>
          </p:cNvPr>
          <p:cNvSpPr txBox="1"/>
          <p:nvPr/>
        </p:nvSpPr>
        <p:spPr>
          <a:xfrm>
            <a:off x="1128074" y="288714"/>
            <a:ext cx="9935852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ctr"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600" b="1" dirty="0">
                <a:solidFill>
                  <a:srgbClr val="6A1A75"/>
                </a:solidFill>
              </a:rPr>
              <a:t>CIRCULARES Y POLÍTICAS</a:t>
            </a:r>
            <a:endParaRPr sz="3600" b="1" dirty="0">
              <a:solidFill>
                <a:srgbClr val="6A1A75"/>
              </a:solidFill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35D56C17-DF9F-7A6F-38ED-98246573E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0708"/>
              </p:ext>
            </p:extLst>
          </p:nvPr>
        </p:nvGraphicFramePr>
        <p:xfrm>
          <a:off x="843280" y="986981"/>
          <a:ext cx="10602382" cy="4805957"/>
        </p:xfrm>
        <a:graphic>
          <a:graphicData uri="http://schemas.openxmlformats.org/drawingml/2006/table">
            <a:tbl>
              <a:tblPr/>
              <a:tblGrid>
                <a:gridCol w="480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2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19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POLÍTICAS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SOLICITUD INFRAESTRUCTURA DATA CENTER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PREVENCIÓN, DETECCIÓN Y TRATAMIENTO DE SINIESTROS ATÍPICOS – FRAUDE EN LAS RECLAMACIONES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EVALUACIÓN DE SOLUCIONES DE T.I.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ALTO IMPACTO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0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MANTENIMIENTO PERIÓDICO DE BASE DE DATOS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ANEXO 5 AL MANUAL UNICO DE CONTROL DE PROCESOS JUDICIALES_ INSTRUCTIVO SOBRE POLÍTICAS PARA EL SEGUIMIENTO Y CONTROL DE LIBERACIONES DE RESERVA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ESTÁNDARES DE DESARROLLO DE SOFTWARE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DEFENSA JUDICIAL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ASIGNACIÓN Y-O ADQUISICIÓN LICENCIAS DE SOFTWARE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Y OBJETIVOS DEL SISTEMA DE GESTIÓN INTEGRAL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ATENCIÓN DE REQUERIMIENTOS E INCIDENTES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GESTIÓN DE MEDIOS DE ALMACENAMIENTO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APROBACIÓN PUESTA EN PRODUCCIÓN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COPIAS DE RESPALDO DE INFORMACIÓN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GESTIÓN DE CONFIGURACIÓN DE T.I.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NORMAS DE SEGURIDAD FÍSICA Y DEL ENTORNO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CENTRALIZACIÓN Y GESTIÓN DE NECESIDADES DE SISTEMAS DE INFORMACIÓN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PANTALLA Y ESCRITORIO LIMPIO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MESA DE SERVICIOS TECNOLÓGICOS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ADQUISICIÓN, DESARROLLO Y MANTENIMIENTO DE SISTEMAS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ASIGNACIÓN Y USO DE EQUIPOS DE CÓMPUTO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ALIANZAS COMERCIALES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TERRITORIALIDAD SEGMENTO ESTATAL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09-332 "POLÍTICAS Y PROCEDIMIENTO PARA CUSTODIA Y CONSERVACIÓN DE BIENES RECIBOS EN DACIÓN"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GESTIÓN DEL RIESGO DE CONCENTRACIÓN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BIENESTAR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08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ACTUARIO RESPONSABLE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POLÍTICAS, NORMAS Y DIRECTRICES DEL PROCESO PRESUPUESTAL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417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83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5713B-E424-BB78-5D6B-47A6B2166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pcs contenido">
            <a:extLst>
              <a:ext uri="{FF2B5EF4-FFF2-40B4-BE49-F238E27FC236}">
                <a16:creationId xmlns:a16="http://schemas.microsoft.com/office/drawing/2014/main" id="{4607158E-955F-7449-080B-C03F9C0A7CE8}"/>
              </a:ext>
            </a:extLst>
          </p:cNvPr>
          <p:cNvSpPr txBox="1"/>
          <p:nvPr/>
        </p:nvSpPr>
        <p:spPr>
          <a:xfrm>
            <a:off x="1128074" y="288714"/>
            <a:ext cx="9935852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ctr"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600" b="1" dirty="0">
                <a:solidFill>
                  <a:srgbClr val="6A1A75"/>
                </a:solidFill>
              </a:rPr>
              <a:t>CIRCULARES Y POLÍTICAS</a:t>
            </a:r>
            <a:endParaRPr sz="3600" b="1" dirty="0">
              <a:solidFill>
                <a:srgbClr val="6A1A75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08C7D3A-FCCC-6980-B883-98A287DE5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91397"/>
              </p:ext>
            </p:extLst>
          </p:nvPr>
        </p:nvGraphicFramePr>
        <p:xfrm>
          <a:off x="3558773" y="1087202"/>
          <a:ext cx="5074454" cy="3932322"/>
        </p:xfrm>
        <a:graphic>
          <a:graphicData uri="http://schemas.openxmlformats.org/drawingml/2006/table">
            <a:tbl>
              <a:tblPr/>
              <a:tblGrid>
                <a:gridCol w="426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7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54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POLÍTICAS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</a:t>
                      </a:r>
                    </a:p>
                  </a:txBody>
                  <a:tcPr marL="8649" marR="8649" marT="86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43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PLAN DE CONTINUIDAD DE NEGOCIO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42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DEL SISTEMA DE GESTIÓN DE LA SEGURIDAD DE LA INFORMACIÓN DE PREVISORA S.A.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38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NORMAS PARA LA SEGURIDAD DE RECURSOS HUMANOS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42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NORMAS PARA LA GESTIÓN DE ACTIVOS DE INFORMACIÓN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76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RECONOCIMIENTO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38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CONSTITUCIÓN DE RESERVAS ASOCIADAS A PROCESOS JUDICIALES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38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TERRITORIALIDAD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38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Y PROCEDIMIENTO CONTABLE BAJO NIIF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429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NOVEDADES DE PERSONAL Y LIQUIDACIÓN DE NÓMINA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38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PROCEDIMIENTOS DE GESTIÓN DE ALMACENAMIENTO EN NAS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85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91846-88C4-FBF0-6798-570E99013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pcs contenido">
            <a:extLst>
              <a:ext uri="{FF2B5EF4-FFF2-40B4-BE49-F238E27FC236}">
                <a16:creationId xmlns:a16="http://schemas.microsoft.com/office/drawing/2014/main" id="{4EC1CA3D-0BF2-E585-67FE-AECAD895ED08}"/>
              </a:ext>
            </a:extLst>
          </p:cNvPr>
          <p:cNvSpPr txBox="1"/>
          <p:nvPr/>
        </p:nvSpPr>
        <p:spPr>
          <a:xfrm>
            <a:off x="1128074" y="288714"/>
            <a:ext cx="9935852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ctr"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600" b="1" dirty="0">
                <a:solidFill>
                  <a:srgbClr val="6A1A75"/>
                </a:solidFill>
              </a:rPr>
              <a:t>MANUALES</a:t>
            </a:r>
            <a:endParaRPr sz="3600" b="1" dirty="0">
              <a:solidFill>
                <a:srgbClr val="6A1A75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9B5DC69-3CEB-57E7-DA0B-FAFE49191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94774"/>
              </p:ext>
            </p:extLst>
          </p:nvPr>
        </p:nvGraphicFramePr>
        <p:xfrm>
          <a:off x="801796" y="986981"/>
          <a:ext cx="10821244" cy="5188234"/>
        </p:xfrm>
        <a:graphic>
          <a:graphicData uri="http://schemas.openxmlformats.org/drawingml/2006/table">
            <a:tbl>
              <a:tblPr/>
              <a:tblGrid>
                <a:gridCol w="49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4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19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MANUALES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ACTUALIZACIÓN MANUAL DE RECLAMACIONES PROGRAMA DE SEGUROS DE LA COMPAÑÍA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POLÍTICAS, NORMAS Y PROCEDIMIENTOS DE GESTIÓN DOCUMENTAL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ACTIVOS FIJOS Y DEVOLUTIVOS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COMPENDIO DE NORMAS SOBRE EL MANEJO DE LA CAJA MENOR A NIVEL NACIONAL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INVESTIGACIÓN E INTELIGENCIA DE MERCADOS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DE SUSCRIPCIÓN DEL RAMO AUTOMÓVILES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POLÍTICAS, NORMAS Y PROCEDIMIENTOS PARA APERTURA Y FUNCIONAMIENTO SITIOS PROMOCIÓN SOAT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SUSCRIPCIÓN RAMO SOAT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PARA EL MANEJO DE TESORERÍA - CAJA A NIVEL NACIONAL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DE REASEGUROS.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GESTIÓN ESTRATÉGICA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SUSCRIPCIÓN Y/O RENOVACIÓN RAMOS TÉCNICOS.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AUDITORÍA INTERNA - CONTROL INTERNO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SUSCRIPCIÓN RAMO TRANSPORTES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ESTATUTO DE INVERSIONES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DE NEGOCIOS EN COASEGUROS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GENERALIDADES DEL SISTEMA DE GESTIÓN INTEGRAL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PARA LA PARTICIPACIÓN EN FERIAS Y EVENTOS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ATENCION AL CONSUMIDOR FINACIERO SAC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PARA LA COMPRA, ADMINISTRACION, CONTROL, Y DISTRIBUCION DE MATERIAL PROMOCIONAL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SEGURIDAD PARA LAS INSTALACIONES DEL EDIFICIO DE CASA MATRIZ Y DE LAS SUCURSALES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CONTROL DISCIPLINARIO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NORMAS GENERALES DE CARTERA Y FINANCIACIÓN DE PRIMAS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SISTEMA DE ADMINISTRACIÓN DE RIESGO OPERATIVO (SARO)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VINCULACIÓN DE PERSONAL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SISTEMA DE ADMINISTRACIÓN DE RIESGO DE LAVADO DE ACTIVOS Y LA FINANCIACIÓN DEL TERRORISMO SARLAFT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PARA SELECCIÓN, VINCULACIÓN Y SEGUIMIENTO DE ALIADOS ESTRATÉGICOS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SISTEMA DE ADMINISTRACIÓN DEL RIESGO DE MERCADO (SARM)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417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518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A88CE-EB46-79AC-65FB-6865B459B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pcs contenido">
            <a:extLst>
              <a:ext uri="{FF2B5EF4-FFF2-40B4-BE49-F238E27FC236}">
                <a16:creationId xmlns:a16="http://schemas.microsoft.com/office/drawing/2014/main" id="{CDB0C13F-B0DE-2DB4-A900-7A478034D7D1}"/>
              </a:ext>
            </a:extLst>
          </p:cNvPr>
          <p:cNvSpPr txBox="1"/>
          <p:nvPr/>
        </p:nvSpPr>
        <p:spPr>
          <a:xfrm>
            <a:off x="1128074" y="288714"/>
            <a:ext cx="9935852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ctr"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600" b="1" dirty="0">
                <a:solidFill>
                  <a:srgbClr val="6A1A75"/>
                </a:solidFill>
              </a:rPr>
              <a:t>MANUALES</a:t>
            </a:r>
            <a:endParaRPr sz="3600" b="1" dirty="0">
              <a:solidFill>
                <a:srgbClr val="6A1A75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781458B-AF84-6765-ACC6-C0EF7968A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032331"/>
              </p:ext>
            </p:extLst>
          </p:nvPr>
        </p:nvGraphicFramePr>
        <p:xfrm>
          <a:off x="792480" y="986981"/>
          <a:ext cx="10653182" cy="5207476"/>
        </p:xfrm>
        <a:graphic>
          <a:graphicData uri="http://schemas.openxmlformats.org/drawingml/2006/table">
            <a:tbl>
              <a:tblPr/>
              <a:tblGrid>
                <a:gridCol w="482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4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6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19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MANUALES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SISTEMA DE ADMINISTRACIÓN DEL RIESGO DE CRÉDITO (SARC)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PRESUPUESTO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SISTEMA DE ADMINISTRACIÓN DEL RIESGO DE LIQUIDEZ (SARL)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ROLES Y ACTIVIDADES EN PROYECTOS ESTRATÉGICOS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0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NORMAS RELATIVAS AL PROCESO DE IMPUESTOS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RECOBROS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TRATAMIENTO DE DATOS PERSONALES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COMPENDIO DE POLÍTICAS Y NORMAS RELACIONADAS CON EL PROCESO CONTABLE BAJO LINEAMIENTOS NIIF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PLAN INSTITUCIONAL DE GESTIÓN AMBIENTAL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CLASIFICACIÓN PARA LOS PROCESOS DE CONTABILIZACIÓN Y PRESUPUESTO DE GASTO BAJO LINEAMIENTOS NIIF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NORMAS PARA DEFINICIÓN Y ADMINISTRACIÓN DE PERFILES DE USUARIO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LINEAMIENTOS DEL SERVICIO ÚNICO DE PERSONAS (SUP)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ROLES Y COMPETENCIAS DEL SGCN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PARA LA GESTIÓN DE PROYECTOS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ROLES Y RESPONSABILIDADES DE SEGURIDAD DE LA INFORMACIÓN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PARA LA GESTIÓN DE NEGOCIOS ESTATALES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LINEAMIENTOS DE SEGURIDAD TECNOLÓGICA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USUARIO CARGUE DE CORREOS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ACTUARIALES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USUARIO GENERACIÓN CORRESPONDENCIA ELECTRÓNICA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INSPECCIÓN Y ANÁLISIS DE RIESGOS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USUARIO GESTIÓN UNIDAD DE CORRESPONDENCIA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GENERAL PARA LA PROTECCIÓN DE DATOS PERSONALES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USUARIO TRÁMITE DE CORRESPONDENCIA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INDEMNIZACIONES DE AUTOMÓVILES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USUARIO PROCESOS DE RADICACIÓN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08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PLAN DE GESTIÓN INTEGRAL DE RESIDUOS PELIGROSOS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SUPERVISIÓN E INTERVENTORÍA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417787"/>
                  </a:ext>
                </a:extLst>
              </a:tr>
              <a:tr h="26108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CONTRATACIÓN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SISTEMA DE GESTIÓN EN SEGURIDAD Y SALUD EN EL TRABAJO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653283"/>
                  </a:ext>
                </a:extLst>
              </a:tr>
              <a:tr h="26108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ADMINISTRACIÓN, GUARDA Y CUSTODIA DE PAGARÉS - CRÉDITOS FUNCIONARIOS Y EXFUNCIONARIOS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COMITÉ DE PROVEEDORES DE INDEMNIZACIONES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1858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815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5D473-AB81-F3C8-C5F6-F7D217378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pcs contenido">
            <a:extLst>
              <a:ext uri="{FF2B5EF4-FFF2-40B4-BE49-F238E27FC236}">
                <a16:creationId xmlns:a16="http://schemas.microsoft.com/office/drawing/2014/main" id="{B8A284F4-6FF9-98D9-BD39-E4E176745F57}"/>
              </a:ext>
            </a:extLst>
          </p:cNvPr>
          <p:cNvSpPr txBox="1"/>
          <p:nvPr/>
        </p:nvSpPr>
        <p:spPr>
          <a:xfrm>
            <a:off x="1128074" y="288714"/>
            <a:ext cx="9935852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ctr"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600" b="1" dirty="0">
                <a:solidFill>
                  <a:srgbClr val="6A1A75"/>
                </a:solidFill>
              </a:rPr>
              <a:t>MANUALES</a:t>
            </a:r>
            <a:endParaRPr sz="3600" b="1" dirty="0">
              <a:solidFill>
                <a:srgbClr val="6A1A75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6F27765-77CC-FB7A-A7EA-CB43DA9FA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081592"/>
              </p:ext>
            </p:extLst>
          </p:nvPr>
        </p:nvGraphicFramePr>
        <p:xfrm>
          <a:off x="843280" y="986981"/>
          <a:ext cx="10602382" cy="5143238"/>
        </p:xfrm>
        <a:graphic>
          <a:graphicData uri="http://schemas.openxmlformats.org/drawingml/2006/table">
            <a:tbl>
              <a:tblPr/>
              <a:tblGrid>
                <a:gridCol w="480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1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2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19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MANUALES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0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OPERATIVO PATRIMONIO AUTÓNOMO CONTRAGARANTIAS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IMPLEMENTACIÓN LEY DE TRANSPARENCIA Y ACCESO A LA INFORMACIÓN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ESTATUTO AUDITORÍA INTERNA - CONTROL INTERNO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POLÍTICAS PARA LA COMERCIALIZACIÓN DE SALVAMENTOS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0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PARA LA RECUPERACIÓN DE AUTOMÓVILES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INNOVACIÓN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SUSCRIPCION RAMOS DE INCENDIO Y LINEAS ALIADAS TERREMOTO Y SUSTRACCIÓN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MANEJO DEL BUZÓN DE NOTIFICACIONES JUDICIALES DE LA PREVISORA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INDEMNIZACIONES DE SEGUROS GENERALES Y PATRIMONIALES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FUNCIONES RADICACIÓN DE PROCESOS EN EL APLICATIVO LITISOFT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CONTRAGARANTÍAS RAMO CUMPLIMIENTO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PROCEDMIENTO PARA LA GESTIÓN INCIDENTES DE SEGURIDAD DE LA INFORMACIÓN Y CIBERSEGURIDAD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PARA LAS RELACIONES CON LOS PROVEEDORES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FORMATO 539 - REPORTE COBERTURA DE LA PÉRDIDA MÁXIMA PROBABLE EN EL SEGURO DE TERREMOTO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NORMAS DE INDEMNIZACIONES SOAT, VIDA Y AP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USO DEL MODULO IMPUESTOS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ÚNICO DE CONTROL DE PROCESOS JUDICIALES, PROCESOS DE RESPONSABILIDAD FISCAL Y PROCEDIMIENTOS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OPERATIVO FACTURA ELECTRONICA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VINCULACIÓN DE DIRECTIVOS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GESTIÓN DE RIESGOS DE SEGURIDAD DE LA INFORMACIÓN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CONTROL DOCUMENTAL DE LOS PROCESOS.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PROCESO NOTIFICACIÓN CORRESPONDENCIA INTERNA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USUARIO ISOLUCIÓN.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FUNCIÓN DE CUMPLIMIENTO NORMATIVO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GESTIÓN DE CARTERA.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PARA USO DE DISPOSITIVOS MÓVILES, GESTIÓN DE ACCESO REMOTO Y TELETRABAJO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0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OPERATIVO RETORNO POR GESTIÓN ADMINISTRATIVA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MODULO DE LICITACIONES SALES FORCE - SIC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417787"/>
                  </a:ext>
                </a:extLst>
              </a:tr>
              <a:tr h="261081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GESTIÓN DE HALLAZGOS Y VULNERABILIDADES DE TI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SABER SEGURO PROGRAMA EDUCACIÓN FINANCIERA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539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0800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C0F58-B40F-02F2-C017-6876302BD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pcs contenido">
            <a:extLst>
              <a:ext uri="{FF2B5EF4-FFF2-40B4-BE49-F238E27FC236}">
                <a16:creationId xmlns:a16="http://schemas.microsoft.com/office/drawing/2014/main" id="{7D6F00A9-70D2-43E2-DD37-B5F787247149}"/>
              </a:ext>
            </a:extLst>
          </p:cNvPr>
          <p:cNvSpPr txBox="1"/>
          <p:nvPr/>
        </p:nvSpPr>
        <p:spPr>
          <a:xfrm>
            <a:off x="1128074" y="288714"/>
            <a:ext cx="9935852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ctr"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600" b="1" dirty="0">
                <a:solidFill>
                  <a:srgbClr val="6A1A75"/>
                </a:solidFill>
              </a:rPr>
              <a:t>MANUALES</a:t>
            </a:r>
            <a:endParaRPr sz="3600" b="1" dirty="0">
              <a:solidFill>
                <a:srgbClr val="6A1A75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CA4CA65-8C91-AA98-D871-05DFAE25C1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440270"/>
              </p:ext>
            </p:extLst>
          </p:nvPr>
        </p:nvGraphicFramePr>
        <p:xfrm>
          <a:off x="843280" y="986981"/>
          <a:ext cx="10617200" cy="4761514"/>
        </p:xfrm>
        <a:graphic>
          <a:graphicData uri="http://schemas.openxmlformats.org/drawingml/2006/table">
            <a:tbl>
              <a:tblPr/>
              <a:tblGrid>
                <a:gridCol w="481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69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19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MANUALES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MANUAL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TÉCNICO ÚNICO DE SUSCRIPCIÓN DE RAMOS PATRIMONIALES Y DE VIDA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DEL SISTEMA DE CONTROL INTERNO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ELABORACIÓN Y CONTABILIZACIÓN IMPUESTO DIFERIDO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POLÍTICAS Y NORMAS DE DISEÑO E IMPRESIÓN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0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ELABORACIÓN, PRESENTACIÓN Y PAGO DECLARACIÓN RETENCIÓN EN LA FUENTE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POLITICA DE BIENESTAR Y BENEFICIOS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ELABORACIÓN, PRESENTACIÓN Y PAGO DECLARACIÓN IMPUESTO NACIONAL AL CONSUMO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POLÍTICAS Y NORMAS PARA GESTION DE CREDITOS A FUNCIONARIOS Y EXFUNCIONARIOS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GOBIERNO DE PÁGINA WEB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108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EMBARGOS CONTRA TERCEROS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SISTEMA INTEGRAL DE ADMINISTRACIÓN DE RIESGOS SIAR.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109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RIESGOS DE CONDUCTA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DEL PROGRAMA TRANSPARENCIA Y ETICA PUBLICA (PETP)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AUDITORIA INTEGRAL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ATENCION DE LAS DEVOLUCIONES DE IMPUESTOS NACIONALES Y MUNICIPALES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PROCEDIMIENTO DE CONTRATACION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ELABORACIÓN Y CONTABILIZACIÓN DE IMPUESTO DE RENTA Y COMPLEMENTARIOS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POLÍTICA DE INDUCCIÓN Y CAPACITACIÓN DE MIEMBROS DE JUNTA DIRECTIVA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BENEFICIOS PARA DIRECTIVOS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TRAÁMITE DE PODERES - GERENCIA DE LITIGIOS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SISTEMA DE ADMINISTRACIÓN DE RIESGOS AMBIENTALES, SOCIALES Y DE GOBERNANZA ASG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114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RIESGOS DE SEGUROS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GOBIERNO EXPERIENCIA AL CLIENTE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PROCESO CALIFICACION DE PERDIDA DE CAPACIDAD LABORAL (PCL)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103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POLITICAS DE TALENTO HUMANO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s-CO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FUNCIONES Y REQUISITOS DE CARGOS DE LA PREVISORA S.A.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18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14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pcs contenido">
            <a:extLst>
              <a:ext uri="{FF2B5EF4-FFF2-40B4-BE49-F238E27FC236}">
                <a16:creationId xmlns:a16="http://schemas.microsoft.com/office/drawing/2014/main" id="{75AD0A8C-26F5-477A-6551-F9882D26D302}"/>
              </a:ext>
            </a:extLst>
          </p:cNvPr>
          <p:cNvSpPr txBox="1"/>
          <p:nvPr/>
        </p:nvSpPr>
        <p:spPr>
          <a:xfrm>
            <a:off x="1128074" y="288714"/>
            <a:ext cx="9935852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ctr"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600" b="1" dirty="0">
                <a:solidFill>
                  <a:srgbClr val="6A1A75"/>
                </a:solidFill>
              </a:rPr>
              <a:t>MAPA DE PROCESOS</a:t>
            </a:r>
            <a:endParaRPr sz="3600" b="1" dirty="0">
              <a:solidFill>
                <a:srgbClr val="6A1A75"/>
              </a:solidFill>
            </a:endParaRPr>
          </a:p>
        </p:txBody>
      </p:sp>
      <p:sp>
        <p:nvSpPr>
          <p:cNvPr id="8" name="Tipo de letra: Verdana…">
            <a:extLst>
              <a:ext uri="{FF2B5EF4-FFF2-40B4-BE49-F238E27FC236}">
                <a16:creationId xmlns:a16="http://schemas.microsoft.com/office/drawing/2014/main" id="{8F89C4F2-4E51-270F-E734-CDD853A3B2B3}"/>
              </a:ext>
            </a:extLst>
          </p:cNvPr>
          <p:cNvSpPr txBox="1"/>
          <p:nvPr/>
        </p:nvSpPr>
        <p:spPr>
          <a:xfrm>
            <a:off x="402179" y="5559203"/>
            <a:ext cx="1867779" cy="660949"/>
          </a:xfrm>
          <a:prstGeom prst="rect">
            <a:avLst/>
          </a:prstGeom>
          <a:ln w="12700">
            <a:solidFill>
              <a:srgbClr val="6A1A7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just">
              <a:lnSpc>
                <a:spcPct val="150000"/>
              </a:lnSpc>
              <a:buClr>
                <a:srgbClr val="77C42E"/>
              </a:buClr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200" b="1" dirty="0">
                <a:solidFill>
                  <a:srgbClr val="6A1A75"/>
                </a:solidFill>
                <a:latin typeface="Verdana"/>
                <a:ea typeface="Verdana"/>
                <a:cs typeface="Verdana"/>
              </a:rPr>
              <a:t>16 Macroprocesos</a:t>
            </a:r>
          </a:p>
          <a:p>
            <a:pPr algn="just">
              <a:lnSpc>
                <a:spcPct val="150000"/>
              </a:lnSpc>
              <a:buClr>
                <a:srgbClr val="77C42E"/>
              </a:buClr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200" b="1" dirty="0">
                <a:solidFill>
                  <a:srgbClr val="6A1A75"/>
                </a:solidFill>
                <a:latin typeface="Verdana"/>
                <a:ea typeface="Verdana"/>
                <a:cs typeface="Verdana"/>
              </a:rPr>
              <a:t>65 Procesos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548D03-DAE7-9797-470E-8EDC95FED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700" y="986981"/>
            <a:ext cx="9076600" cy="447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6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E77E3-091E-9E46-1B38-1509BBBAC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pcs contenido">
            <a:extLst>
              <a:ext uri="{FF2B5EF4-FFF2-40B4-BE49-F238E27FC236}">
                <a16:creationId xmlns:a16="http://schemas.microsoft.com/office/drawing/2014/main" id="{29D6498F-FA79-12D5-B7C0-4090E8D3AFA2}"/>
              </a:ext>
            </a:extLst>
          </p:cNvPr>
          <p:cNvSpPr txBox="1"/>
          <p:nvPr/>
        </p:nvSpPr>
        <p:spPr>
          <a:xfrm>
            <a:off x="1128074" y="288714"/>
            <a:ext cx="9935852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ctr"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600" b="1" dirty="0">
                <a:solidFill>
                  <a:srgbClr val="6A1A75"/>
                </a:solidFill>
              </a:rPr>
              <a:t>PROCESOS ESTRATÉGICOS</a:t>
            </a:r>
            <a:endParaRPr sz="3600" b="1" dirty="0">
              <a:solidFill>
                <a:srgbClr val="6A1A75"/>
              </a:solidFill>
            </a:endParaRPr>
          </a:p>
        </p:txBody>
      </p:sp>
      <p:sp>
        <p:nvSpPr>
          <p:cNvPr id="8" name="Tipo de letra: Verdana…">
            <a:extLst>
              <a:ext uri="{FF2B5EF4-FFF2-40B4-BE49-F238E27FC236}">
                <a16:creationId xmlns:a16="http://schemas.microsoft.com/office/drawing/2014/main" id="{08429937-0FD6-6F21-EC39-58C509AFF429}"/>
              </a:ext>
            </a:extLst>
          </p:cNvPr>
          <p:cNvSpPr txBox="1"/>
          <p:nvPr/>
        </p:nvSpPr>
        <p:spPr>
          <a:xfrm>
            <a:off x="530516" y="5786513"/>
            <a:ext cx="3006768" cy="383950"/>
          </a:xfrm>
          <a:prstGeom prst="rect">
            <a:avLst/>
          </a:prstGeom>
          <a:ln w="12700">
            <a:solidFill>
              <a:srgbClr val="6A1A7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just">
              <a:lnSpc>
                <a:spcPct val="150000"/>
              </a:lnSpc>
              <a:buClr>
                <a:srgbClr val="77C42E"/>
              </a:buClr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200" b="1" dirty="0">
                <a:solidFill>
                  <a:srgbClr val="6A1A75"/>
                </a:solidFill>
                <a:latin typeface="Verdana"/>
                <a:ea typeface="Verdana"/>
                <a:cs typeface="Verdana"/>
              </a:rPr>
              <a:t>15 Procesos Estratégicos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DC1BD2-D19F-189A-5840-70E6F2BD2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349" y="1096597"/>
            <a:ext cx="9063528" cy="44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9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7FE6A-FE87-ABFE-EA9F-B1F05F2C1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pcs contenido">
            <a:extLst>
              <a:ext uri="{FF2B5EF4-FFF2-40B4-BE49-F238E27FC236}">
                <a16:creationId xmlns:a16="http://schemas.microsoft.com/office/drawing/2014/main" id="{65AF9266-40DC-62D1-1A0E-7F218A164774}"/>
              </a:ext>
            </a:extLst>
          </p:cNvPr>
          <p:cNvSpPr txBox="1"/>
          <p:nvPr/>
        </p:nvSpPr>
        <p:spPr>
          <a:xfrm>
            <a:off x="1128074" y="288714"/>
            <a:ext cx="9935852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ctr"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600" b="1" dirty="0">
                <a:solidFill>
                  <a:srgbClr val="6A1A75"/>
                </a:solidFill>
              </a:rPr>
              <a:t>PROCESOS MISIONALES</a:t>
            </a:r>
            <a:endParaRPr sz="3600" b="1" dirty="0">
              <a:solidFill>
                <a:srgbClr val="6A1A75"/>
              </a:solidFill>
            </a:endParaRPr>
          </a:p>
        </p:txBody>
      </p:sp>
      <p:sp>
        <p:nvSpPr>
          <p:cNvPr id="8" name="Tipo de letra: Verdana…">
            <a:extLst>
              <a:ext uri="{FF2B5EF4-FFF2-40B4-BE49-F238E27FC236}">
                <a16:creationId xmlns:a16="http://schemas.microsoft.com/office/drawing/2014/main" id="{55BBCBF1-2B11-B2AE-120B-D466A262AE8C}"/>
              </a:ext>
            </a:extLst>
          </p:cNvPr>
          <p:cNvSpPr txBox="1"/>
          <p:nvPr/>
        </p:nvSpPr>
        <p:spPr>
          <a:xfrm>
            <a:off x="570621" y="5679044"/>
            <a:ext cx="2244768" cy="383950"/>
          </a:xfrm>
          <a:prstGeom prst="rect">
            <a:avLst/>
          </a:prstGeom>
          <a:ln w="12700">
            <a:solidFill>
              <a:srgbClr val="6A1A7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just">
              <a:lnSpc>
                <a:spcPct val="150000"/>
              </a:lnSpc>
              <a:buClr>
                <a:srgbClr val="77C42E"/>
              </a:buClr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200" b="1" dirty="0">
                <a:solidFill>
                  <a:srgbClr val="6A1A75"/>
                </a:solidFill>
                <a:latin typeface="Verdana"/>
                <a:ea typeface="Verdana"/>
                <a:cs typeface="Verdana"/>
              </a:rPr>
              <a:t>23 Procesos Misionales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CE81DB-12D6-6E60-84A6-58BD69933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43" y="986981"/>
            <a:ext cx="9278914" cy="44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7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A3CC0-3BFB-9AF7-2444-2F03F0593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pcs contenido">
            <a:extLst>
              <a:ext uri="{FF2B5EF4-FFF2-40B4-BE49-F238E27FC236}">
                <a16:creationId xmlns:a16="http://schemas.microsoft.com/office/drawing/2014/main" id="{1CB25FA5-8C2F-3E85-3F7F-1CCBC6C4B1C1}"/>
              </a:ext>
            </a:extLst>
          </p:cNvPr>
          <p:cNvSpPr txBox="1"/>
          <p:nvPr/>
        </p:nvSpPr>
        <p:spPr>
          <a:xfrm>
            <a:off x="1128074" y="288714"/>
            <a:ext cx="9935852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ctr"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600" b="1" dirty="0">
                <a:solidFill>
                  <a:srgbClr val="6A1A75"/>
                </a:solidFill>
              </a:rPr>
              <a:t>PROCESOS DE APOYO</a:t>
            </a:r>
            <a:endParaRPr sz="3600" b="1" dirty="0">
              <a:solidFill>
                <a:srgbClr val="6A1A75"/>
              </a:solidFill>
            </a:endParaRPr>
          </a:p>
        </p:txBody>
      </p:sp>
      <p:sp>
        <p:nvSpPr>
          <p:cNvPr id="8" name="Tipo de letra: Verdana…">
            <a:extLst>
              <a:ext uri="{FF2B5EF4-FFF2-40B4-BE49-F238E27FC236}">
                <a16:creationId xmlns:a16="http://schemas.microsoft.com/office/drawing/2014/main" id="{BF0294B7-A4D1-1637-9DB4-252DC7BA9697}"/>
              </a:ext>
            </a:extLst>
          </p:cNvPr>
          <p:cNvSpPr txBox="1"/>
          <p:nvPr/>
        </p:nvSpPr>
        <p:spPr>
          <a:xfrm>
            <a:off x="570621" y="5679044"/>
            <a:ext cx="2244768" cy="383950"/>
          </a:xfrm>
          <a:prstGeom prst="rect">
            <a:avLst/>
          </a:prstGeom>
          <a:ln w="12700">
            <a:solidFill>
              <a:srgbClr val="6A1A7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just">
              <a:lnSpc>
                <a:spcPct val="150000"/>
              </a:lnSpc>
              <a:buClr>
                <a:srgbClr val="77C42E"/>
              </a:buClr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200" b="1" dirty="0">
                <a:solidFill>
                  <a:srgbClr val="6A1A75"/>
                </a:solidFill>
                <a:latin typeface="Verdana"/>
                <a:ea typeface="Verdana"/>
                <a:cs typeface="Verdana"/>
              </a:rPr>
              <a:t>26 Procesos de Apoyo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B1E47C4-099F-727D-E5D8-085F8848F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207" y="986981"/>
            <a:ext cx="9095585" cy="44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3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A1F34-BED9-8C85-8DE1-B808FEE0F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pcs contenido">
            <a:extLst>
              <a:ext uri="{FF2B5EF4-FFF2-40B4-BE49-F238E27FC236}">
                <a16:creationId xmlns:a16="http://schemas.microsoft.com/office/drawing/2014/main" id="{AAA33568-20FA-BC4E-D473-FA1477160C67}"/>
              </a:ext>
            </a:extLst>
          </p:cNvPr>
          <p:cNvSpPr txBox="1"/>
          <p:nvPr/>
        </p:nvSpPr>
        <p:spPr>
          <a:xfrm>
            <a:off x="1128074" y="288714"/>
            <a:ext cx="9935852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ctr"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600" b="1" dirty="0">
                <a:solidFill>
                  <a:srgbClr val="6A1A75"/>
                </a:solidFill>
              </a:rPr>
              <a:t>PROCESO DE EVALUACIÓN</a:t>
            </a:r>
            <a:endParaRPr sz="3600" b="1" dirty="0">
              <a:solidFill>
                <a:srgbClr val="6A1A75"/>
              </a:solidFill>
            </a:endParaRPr>
          </a:p>
        </p:txBody>
      </p:sp>
      <p:sp>
        <p:nvSpPr>
          <p:cNvPr id="8" name="Tipo de letra: Verdana…">
            <a:extLst>
              <a:ext uri="{FF2B5EF4-FFF2-40B4-BE49-F238E27FC236}">
                <a16:creationId xmlns:a16="http://schemas.microsoft.com/office/drawing/2014/main" id="{761F5B0D-C9A6-270E-7A04-64E076711658}"/>
              </a:ext>
            </a:extLst>
          </p:cNvPr>
          <p:cNvSpPr txBox="1"/>
          <p:nvPr/>
        </p:nvSpPr>
        <p:spPr>
          <a:xfrm>
            <a:off x="658853" y="4271569"/>
            <a:ext cx="2244768" cy="383950"/>
          </a:xfrm>
          <a:prstGeom prst="rect">
            <a:avLst/>
          </a:prstGeom>
          <a:ln w="12700">
            <a:solidFill>
              <a:srgbClr val="6A1A7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just">
              <a:lnSpc>
                <a:spcPct val="150000"/>
              </a:lnSpc>
              <a:buClr>
                <a:srgbClr val="77C42E"/>
              </a:buClr>
              <a:defRPr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1200" b="1" dirty="0">
                <a:solidFill>
                  <a:srgbClr val="6A1A75"/>
                </a:solidFill>
                <a:latin typeface="Verdana"/>
                <a:ea typeface="Verdana"/>
                <a:cs typeface="Verdana"/>
              </a:rPr>
              <a:t>1 Proceso de Evaluación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DB5775-572E-7B44-B3CB-478A90A83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000" y="2213500"/>
            <a:ext cx="9360000" cy="12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42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7580A-AB5E-3230-711B-EBD1F565B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pcs contenido">
            <a:extLst>
              <a:ext uri="{FF2B5EF4-FFF2-40B4-BE49-F238E27FC236}">
                <a16:creationId xmlns:a16="http://schemas.microsoft.com/office/drawing/2014/main" id="{7DB098C1-7E55-0C46-6581-F2EBA01FE4BE}"/>
              </a:ext>
            </a:extLst>
          </p:cNvPr>
          <p:cNvSpPr txBox="1"/>
          <p:nvPr/>
        </p:nvSpPr>
        <p:spPr>
          <a:xfrm>
            <a:off x="1128074" y="288714"/>
            <a:ext cx="9935852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ctr"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600" b="1" dirty="0">
                <a:solidFill>
                  <a:srgbClr val="6A1A75"/>
                </a:solidFill>
              </a:rPr>
              <a:t>CIRCULARES Y POLÍTICAS</a:t>
            </a:r>
            <a:endParaRPr sz="3600" b="1" dirty="0">
              <a:solidFill>
                <a:srgbClr val="6A1A75"/>
              </a:solidFill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7100513-7181-2487-D7B4-F48ADD71F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150636"/>
              </p:ext>
            </p:extLst>
          </p:nvPr>
        </p:nvGraphicFramePr>
        <p:xfrm>
          <a:off x="618916" y="986981"/>
          <a:ext cx="10947441" cy="5263157"/>
        </p:xfrm>
        <a:graphic>
          <a:graphicData uri="http://schemas.openxmlformats.org/drawingml/2006/table">
            <a:tbl>
              <a:tblPr/>
              <a:tblGrid>
                <a:gridCol w="49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21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19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CIRCULARES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06-116 "NUEVO PROCEDIMIENTO SOBRE APERTURA DE FILTROS DE EMISIÓN"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PROCEDIMIENTO PARA EL USO DEL MÓDULO CONTABLE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08-223 "MANUAL OPERATIVO DE COTIZACIÓN Y EMISIÓN DE AUTOS WEB"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LINEAMIENTOS PARA EL USO DE MEDIOS REMOVIBLES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09-329 "CONTROL Y DESTRUCCIÓN DE PAPELERÍA PRENUMERADA, CONDIFICADA Y ANULADA"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INSTRUCTIVO DE COBRO DE CARTERA DE CRÉDITOS A CARGO DE EMPLEADOS Y EX - EMPLEADOS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09-330 ASIGNACIÓN DE TELÉFONOS CELULARES A DIRECTIVOS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TARIFAS PROCESOS JUDICIALES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11-007 "CENTRO DE AUTORIZACIÓN DE PÓLIZAS"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MANUAL DE ACTUARIA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COMITÉ CUENTAS POR COBRAR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PARÁMETROS PARA LA ELABORACIÓN DEL INFORME DE GESTIÓN Y RENDICIÓN DE CUENTAS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COMISIONES DE SERVICIO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DELEGACIÓN PRIMERA Y SEGUNDA FIRMA PARA AUTORIZACIÓN DE PAGOS EN LA VICEPRESIDENCIA JURÍDICA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FORMACIÓN Y DESARROLLO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MANEJO DE REGALOS, ATENCIONES O BENEFICIOS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CIERRE CONTABLE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COMITÉ DE PROYECTOS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CUSTODIA Y BODEGAJE DE ELEMENTOS EN ALMACÉN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ATENCIÓN DERECHOS DE PETICIÓN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ASIGNACIÓN DE PARQUEADERO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MANEJO CAJAS FUERTES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PROTOCOLO PARA EL ADECUADO USO DE LOS VEHÍCULOS DE LA COMPAÑÍA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RECEPCIÓN Y ENVÍO DE INFORMACIÓN ELECTRÓNICA A LA GERENCIA CONTABLE Y TRIBUTARIA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COMITÉ DE DEFENSA JUDICIAL Y CONCILIACIÓN PREVISORA S.A COMPAÑÍA DE SEGUROS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CÓDIGO DE ÉTICA AUDITORÍA INTERNA - CONTROL INTERNO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14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REGLAMENTACIÓN COMITÉ DE PRESIDENCIA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CÓDIGOS DE DEPENDENCIAS Y ESTRUCTURA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417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93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81C6D-0C79-5654-8CE8-E93F486B4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pcs contenido">
            <a:extLst>
              <a:ext uri="{FF2B5EF4-FFF2-40B4-BE49-F238E27FC236}">
                <a16:creationId xmlns:a16="http://schemas.microsoft.com/office/drawing/2014/main" id="{5801A589-258C-2F1D-8B66-EEDF02498C2F}"/>
              </a:ext>
            </a:extLst>
          </p:cNvPr>
          <p:cNvSpPr txBox="1"/>
          <p:nvPr/>
        </p:nvSpPr>
        <p:spPr>
          <a:xfrm>
            <a:off x="1128074" y="288714"/>
            <a:ext cx="9935852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ctr"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600" b="1" dirty="0">
                <a:solidFill>
                  <a:srgbClr val="6A1A75"/>
                </a:solidFill>
              </a:rPr>
              <a:t>CIRCULARES Y POLÍTICAS</a:t>
            </a:r>
            <a:endParaRPr sz="3600" b="1" dirty="0">
              <a:solidFill>
                <a:srgbClr val="6A1A75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DA441D0-1E20-290B-BB9A-25C9DD0A3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768394"/>
              </p:ext>
            </p:extLst>
          </p:nvPr>
        </p:nvGraphicFramePr>
        <p:xfrm>
          <a:off x="2993147" y="1091354"/>
          <a:ext cx="5937493" cy="5238163"/>
        </p:xfrm>
        <a:graphic>
          <a:graphicData uri="http://schemas.openxmlformats.org/drawingml/2006/table">
            <a:tbl>
              <a:tblPr/>
              <a:tblGrid>
                <a:gridCol w="884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3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363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CIRCULARES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CIRCULAR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1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29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COMITÉ INSTITUCIONAL DE GESTIÓN Y DESEMPEÑO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1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30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NORMATIVIDAD NEGOCIOS DIRECTOS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1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31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COMITÉ DE VICEPRESIDENCIA TÉCNICA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1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32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REGLAMENTO COMITÉ DE PROTECCIÓN DE DATOS PERSONALES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33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SISTEMAS DE INFORMACIÓN Y APLICATIVOS INFORMÁTICOS DE LA PREVISORA S.A.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1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34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COMITE DE ARQUITECTURA EMPRESARIAL.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35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CONJUNTA PARA LA ATENCIÓN DE REQUERIMIENTOS Y VISITAS DE ENTES DE CONTROL EXTERNO Y AUTORIDADES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36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RECOMENDACIONES Y LINEAMIENTOS PARA LA DESIGNACION DE SUPERVISORES DE CONTRATOS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37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RECOMENDACIONES RELACIONADAS CON FUNCIONES DE LOS SUPERVISORES DE CONTRATOS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1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38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LEY DE GARANTIAS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91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39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RESOLUCIÓN No 117 DEL 4 DE DICIEMBRE DE 2025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91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40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RESOLUCIÓN No. 118 DEL 17 DE DICIEMBRE DE 2025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91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41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RESOLUCIÓN No 119 DEL 17 DE DICIEMBRE DE 2025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2638614"/>
                  </a:ext>
                </a:extLst>
              </a:tr>
              <a:tr h="2991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42</a:t>
                      </a:r>
                    </a:p>
                  </a:txBody>
                  <a:tcPr marL="9086" marR="9086" marT="90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buNone/>
                      </a:pPr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CIRCULAR GESTIÓN DE SUPERVISIÓN - OBLIGACIÓN DE PAGO DE FACTURAS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432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83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E2BCC-21C8-D607-FEFC-2DCCE3361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pcs contenido">
            <a:extLst>
              <a:ext uri="{FF2B5EF4-FFF2-40B4-BE49-F238E27FC236}">
                <a16:creationId xmlns:a16="http://schemas.microsoft.com/office/drawing/2014/main" id="{C4A14559-D1EE-7CD9-315B-2927AC25204C}"/>
              </a:ext>
            </a:extLst>
          </p:cNvPr>
          <p:cNvSpPr txBox="1"/>
          <p:nvPr/>
        </p:nvSpPr>
        <p:spPr>
          <a:xfrm>
            <a:off x="1128074" y="288714"/>
            <a:ext cx="9935852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ctr"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3600" b="1" dirty="0">
                <a:solidFill>
                  <a:srgbClr val="6A1A75"/>
                </a:solidFill>
              </a:rPr>
              <a:t>CIRCULARES Y POLÍTICAS</a:t>
            </a:r>
            <a:endParaRPr sz="3600" b="1" dirty="0">
              <a:solidFill>
                <a:srgbClr val="6A1A75"/>
              </a:solidFill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2B21BBD-05B5-D01A-EFF6-0B4965683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689713"/>
              </p:ext>
            </p:extLst>
          </p:nvPr>
        </p:nvGraphicFramePr>
        <p:xfrm>
          <a:off x="812800" y="986981"/>
          <a:ext cx="10485121" cy="4668797"/>
        </p:xfrm>
        <a:graphic>
          <a:graphicData uri="http://schemas.openxmlformats.org/drawingml/2006/table">
            <a:tbl>
              <a:tblPr/>
              <a:tblGrid>
                <a:gridCol w="475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9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9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194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 Narrow"/>
                        </a:rPr>
                        <a:t>POLÍTICAS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4C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ITEM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POLÍTICA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E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1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CIRCULAR 09-332 "POLÍTICAS Y PROCEDIMIENTO PARA CUSTODIA Y CONSERVACIÓN DE BIENES RECIBOS EN DACIÓN"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MODELO CULTURA ORGANIZACIONAL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BIENESTAR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NO DISCRIMINACIÓN, DIVERSIDAD DE GENERO, EQUIDAD E INCLUSIÓN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3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POLÍTICAS, NORMAS Y DIRECTRICES DEL PROCESO PRESUPUESTAL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REQUERIMIENTOS, SEGUIMIENTO Y CONFORMIDAD DE LA ARQUITECTURA EMPRESARIAL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4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PLAN DE CONTINUIDAD DE NEGOCIO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GOBIERNO DE ARQUITECTURA EMPRESARIAL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5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DEL SISTEMA DE GESTIÓN DE LA SEGURIDAD DE LA INFORMACIÓN DE PREVISORA S.A.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SALARIAL GESTORES COMERCIALES.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6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NORMAS PARA LA SEGURIDAD DE RECURSOS HUMANOS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COMUNICACIONES INTERNAS Y EXTERNAS PREVISORA SEGUROS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7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NORMAS PARA LA GESTIÓN DE ACTIVOS DE INFORMACIÓN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RESOLUCIÓN 49 DE 2020 - POLÍTICA COMITÉS DE TRABAJO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8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DE RECONOCIMIENTO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22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SUCESIÓN Y EVALUACIÓN DE LA JUNTA DIRECTIVA DE LA PREVISORA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9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CONSTITUCIÓN DE RESERVAS ASOCIADAS A PROCESOS JUDICIALES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PARA LA PLANEACIÓN ESTRATÉGICA DE TI (1)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10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TERRITORIALIDAD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GOBIERNO DE TI Y TOMA DE DECISIONES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11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Y PROCEDIMIENTO CONTABLE BAJO NIIF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25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GESTION FINANCIERA DE TI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12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NOVEDADES DE PERSONAL Y LIQUIDACIÓN DE NÓMINA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GESTION DE PROYECTOS Y/O INICIATIVAS DE T.I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13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POLÍTICAS Y PROCEDIMIENTOS DE GESTIÓN DE ALMACENAMIENTO EN NAS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EVALUACIÓN DE DESEMPEÑO DE LA GESTIÓN DE TI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14</a:t>
                      </a:r>
                    </a:p>
                  </a:txBody>
                  <a:tcPr marL="8737" marR="8737" marT="87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GESTIÓN DE PROVEEDORES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/>
                        </a:rPr>
                        <a:t>28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POLÍTICA DE DEFINICIÓN DE ACUERDOS DE NIVEL DE SERVICIOS PARA TERCEROS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417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184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revi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32D91"/>
      </a:accent1>
      <a:accent2>
        <a:srgbClr val="C830CC"/>
      </a:accent2>
      <a:accent3>
        <a:srgbClr val="92D050"/>
      </a:accent3>
      <a:accent4>
        <a:srgbClr val="00B050"/>
      </a:accent4>
      <a:accent5>
        <a:srgbClr val="962399"/>
      </a:accent5>
      <a:accent6>
        <a:srgbClr val="92D050"/>
      </a:accent6>
      <a:hlink>
        <a:srgbClr val="92D050"/>
      </a:hlink>
      <a:folHlink>
        <a:srgbClr val="EE81BD"/>
      </a:folHlink>
    </a:clrScheme>
    <a:fontScheme name="previ neris">
      <a:majorFont>
        <a:latin typeface="Neris Black"/>
        <a:ea typeface=""/>
        <a:cs typeface=""/>
      </a:majorFont>
      <a:minorFont>
        <a:latin typeface="Neris Light"/>
        <a:ea typeface=""/>
        <a:cs typeface="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90BB2066-F956-4E96-9B24-D957F9088D84}" vid="{30FC4DFA-5B3C-45BB-9450-3FBFC4EDAC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previsora 2026</Template>
  <TotalTime>1233</TotalTime>
  <Words>2069</Words>
  <Application>Microsoft Office PowerPoint</Application>
  <PresentationFormat>Panorámica</PresentationFormat>
  <Paragraphs>515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Aptos</vt:lpstr>
      <vt:lpstr>Aptos Narrow</vt:lpstr>
      <vt:lpstr>Arial</vt:lpstr>
      <vt:lpstr>Neris Black</vt:lpstr>
      <vt:lpstr>Neris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STEFANI DURAN ROMERO</dc:creator>
  <cp:lastModifiedBy>DIEGO ALEJANDRO ORDUZ</cp:lastModifiedBy>
  <cp:revision>15</cp:revision>
  <dcterms:created xsi:type="dcterms:W3CDTF">2025-12-09T16:21:20Z</dcterms:created>
  <dcterms:modified xsi:type="dcterms:W3CDTF">2026-06-30T16:56:56Z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9f3886-688c-41ec-beb5-f6c446299e5f_Enabled">
    <vt:lpwstr>true</vt:lpwstr>
  </property>
  <property fmtid="{D5CDD505-2E9C-101B-9397-08002B2CF9AE}" pid="3" name="MSIP_Label_1f9f3886-688c-41ec-beb5-f6c446299e5f_SetDate">
    <vt:lpwstr>2026-01-06T15:20:26Z</vt:lpwstr>
  </property>
  <property fmtid="{D5CDD505-2E9C-101B-9397-08002B2CF9AE}" pid="4" name="MSIP_Label_1f9f3886-688c-41ec-beb5-f6c446299e5f_Method">
    <vt:lpwstr>Standard</vt:lpwstr>
  </property>
  <property fmtid="{D5CDD505-2E9C-101B-9397-08002B2CF9AE}" pid="5" name="MSIP_Label_1f9f3886-688c-41ec-beb5-f6c446299e5f_Name">
    <vt:lpwstr>Interno - Acceso abierto (No Cifrado)</vt:lpwstr>
  </property>
  <property fmtid="{D5CDD505-2E9C-101B-9397-08002B2CF9AE}" pid="6" name="MSIP_Label_1f9f3886-688c-41ec-beb5-f6c446299e5f_SiteId">
    <vt:lpwstr>73e84937-70de-4ceb-8f14-b8f9ab356f6e</vt:lpwstr>
  </property>
  <property fmtid="{D5CDD505-2E9C-101B-9397-08002B2CF9AE}" pid="7" name="MSIP_Label_1f9f3886-688c-41ec-beb5-f6c446299e5f_ActionId">
    <vt:lpwstr>fa62d07c-1ba5-4fbd-b212-e4aa40808fdc</vt:lpwstr>
  </property>
  <property fmtid="{D5CDD505-2E9C-101B-9397-08002B2CF9AE}" pid="8" name="MSIP_Label_1f9f3886-688c-41ec-beb5-f6c446299e5f_ContentBits">
    <vt:lpwstr>2</vt:lpwstr>
  </property>
  <property fmtid="{D5CDD505-2E9C-101B-9397-08002B2CF9AE}" pid="9" name="MSIP_Label_1f9f3886-688c-41ec-beb5-f6c446299e5f_Tag">
    <vt:lpwstr>10, 3, 0, 1</vt:lpwstr>
  </property>
  <property fmtid="{D5CDD505-2E9C-101B-9397-08002B2CF9AE}" pid="10" name="ClassificationContentMarkingFooterLocations">
    <vt:lpwstr>Tema de Office:5</vt:lpwstr>
  </property>
  <property fmtid="{D5CDD505-2E9C-101B-9397-08002B2CF9AE}" pid="11" name="ClassificationContentMarkingFooterText">
    <vt:lpwstr>DOCUMENTO DE USO INTERNO</vt:lpwstr>
  </property>
</Properties>
</file>