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96" r:id="rId2"/>
    <p:sldId id="408" r:id="rId3"/>
    <p:sldId id="398" r:id="rId4"/>
    <p:sldId id="406" r:id="rId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1pPr>
    <a:lvl2pPr marL="0" marR="0" indent="3429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2pPr>
    <a:lvl3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3pPr>
    <a:lvl4pPr marL="0" marR="0" indent="10287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4pPr>
    <a:lvl5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5pPr>
    <a:lvl6pPr marL="0" marR="0" indent="17145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6pPr>
    <a:lvl7pPr marL="0" marR="0" indent="2057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7pPr>
    <a:lvl8pPr marL="0" marR="0" indent="24003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8pPr>
    <a:lvl9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9pPr>
  </p:defaultTextStyle>
  <p:extLst>
    <p:ext uri="{EFAFB233-063F-42B5-8137-9DF3F51BA10A}">
      <p15:sldGuideLst xmlns:p15="http://schemas.microsoft.com/office/powerpoint/2012/main" xmlns="">
        <p15:guide id="2" pos="7680">
          <p15:clr>
            <a:srgbClr val="A4A3A4"/>
          </p15:clr>
        </p15:guide>
        <p15:guide id="3" orient="horz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OMARA LUCIA BARRERA" initials="SL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F3B"/>
    <a:srgbClr val="85BB3D"/>
    <a:srgbClr val="CEDC36"/>
    <a:srgbClr val="7B4199"/>
    <a:srgbClr val="00CC00"/>
    <a:srgbClr val="67BD48"/>
    <a:srgbClr val="C3C5C4"/>
    <a:srgbClr val="BED740"/>
    <a:srgbClr val="204D38"/>
    <a:srgbClr val="F89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7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381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809E35">
              <a:alpha val="10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381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81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619E5C">
              <a:alpha val="15000"/>
            </a:srgb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solidFill>
                <a:srgbClr val="BDBBB3"/>
              </a:solidFill>
              <a:prstDash val="solid"/>
              <a:miter lim="400000"/>
            </a:ln>
          </a:left>
          <a:right>
            <a:ln w="12700" cap="flat">
              <a:solidFill>
                <a:srgbClr val="BDBBB3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BDBBB3"/>
              </a:solidFill>
              <a:prstDash val="solid"/>
              <a:miter lim="400000"/>
            </a:ln>
          </a:insideV>
        </a:tcBdr>
        <a:fill>
          <a:solidFill>
            <a:srgbClr val="E7E3D2"/>
          </a:solidFill>
        </a:fill>
      </a:tcStyle>
    </a:wholeTbl>
    <a:band2H>
      <a:tcTxStyle/>
      <a:tcStyle>
        <a:tcBdr/>
        <a:fill>
          <a:solidFill>
            <a:srgbClr val="F6F2E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solidFill>
            <a:srgbClr val="D3CDB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8E755A"/>
              </a:solidFill>
              <a:prstDash val="solid"/>
              <a:miter lim="400000"/>
            </a:ln>
          </a:left>
          <a:right>
            <a:ln w="12700" cap="flat">
              <a:solidFill>
                <a:srgbClr val="8E755A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8E755A"/>
              </a:solidFill>
              <a:prstDash val="solid"/>
              <a:miter lim="400000"/>
            </a:ln>
          </a:insideH>
          <a:insideV>
            <a:ln w="12700" cap="flat">
              <a:solidFill>
                <a:srgbClr val="8E755A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BDBBB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3DA"/>
          </a:solidFill>
        </a:fill>
      </a:tcStyle>
    </a:wholeTbl>
    <a:band2H>
      <a:tcTxStyle/>
      <a:tcStyle>
        <a:tcBdr/>
        <a:fill>
          <a:solidFill>
            <a:srgbClr val="F9F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5D0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4D61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65747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FECE2"/>
          </a:solidFill>
        </a:fill>
      </a:tcStyle>
    </a:wholeTbl>
    <a:band2H>
      <a:tcTxStyle/>
      <a:tcStyle>
        <a:tcBdr/>
        <a:fill>
          <a:solidFill>
            <a:srgbClr val="FFFBF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A29A85"/>
              </a:solidFill>
              <a:prstDash val="solid"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4D8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29A85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A29A85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E9E7DC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5BEAA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25000"/>
            </a:srgbClr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28C7D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2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Helvetica Neue UltraLight"/>
          <a:ea typeface="Helvetica Neue UltraLight"/>
          <a:cs typeface="Helvetica Neue UltraLight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59" autoAdjust="0"/>
    <p:restoredTop sz="94660"/>
  </p:normalViewPr>
  <p:slideViewPr>
    <p:cSldViewPr snapToGrid="0" snapToObjects="1">
      <p:cViewPr>
        <p:scale>
          <a:sx n="40" d="100"/>
          <a:sy n="40" d="100"/>
        </p:scale>
        <p:origin x="-504" y="-72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392"/>
    </p:cViewPr>
  </p:sorterViewPr>
  <p:notesViewPr>
    <p:cSldViewPr snapToGrid="0" snapToObjects="1" showGuides="1">
      <p:cViewPr>
        <p:scale>
          <a:sx n="33" d="100"/>
          <a:sy n="33" d="100"/>
        </p:scale>
        <p:origin x="4074" y="15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xmlns="" id="{2EA48C97-088E-47B6-A9CB-A8D808060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69697"/>
              </p:ext>
            </p:extLst>
          </p:nvPr>
        </p:nvGraphicFramePr>
        <p:xfrm>
          <a:off x="7233533" y="267499"/>
          <a:ext cx="758216" cy="377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8216">
                  <a:extLst>
                    <a:ext uri="{9D8B030D-6E8A-4147-A177-3AD203B41FA5}">
                      <a16:colId xmlns:a16="http://schemas.microsoft.com/office/drawing/2014/main" xmlns="" val="3870480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6456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264E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769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B4C6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462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FF8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4635999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xmlns="" id="{17A4EC1B-122B-433D-9B70-BB87E8DFB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90439"/>
              </p:ext>
            </p:extLst>
          </p:nvPr>
        </p:nvGraphicFramePr>
        <p:xfrm>
          <a:off x="7233533" y="4260378"/>
          <a:ext cx="758216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8216">
                  <a:extLst>
                    <a:ext uri="{9D8B030D-6E8A-4147-A177-3AD203B41FA5}">
                      <a16:colId xmlns:a16="http://schemas.microsoft.com/office/drawing/2014/main" xmlns="" val="3870480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7B4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6456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141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769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099F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462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6364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463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C3C5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6967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069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25500" latinLnBrk="0">
      <a:defRPr sz="3000">
        <a:latin typeface="Arial"/>
        <a:ea typeface="Arial"/>
        <a:cs typeface="Arial"/>
        <a:sym typeface="Lucida Grande"/>
      </a:defRPr>
    </a:lvl1pPr>
    <a:lvl2pPr indent="228600" defTabSz="825500" latinLnBrk="0">
      <a:defRPr sz="3000">
        <a:latin typeface="Lucida Grande"/>
        <a:ea typeface="Lucida Grande"/>
        <a:cs typeface="Lucida Grande"/>
        <a:sym typeface="Lucida Grande"/>
      </a:defRPr>
    </a:lvl2pPr>
    <a:lvl3pPr indent="457200" defTabSz="825500" latinLnBrk="0">
      <a:defRPr sz="3000">
        <a:latin typeface="Lucida Grande"/>
        <a:ea typeface="Lucida Grande"/>
        <a:cs typeface="Lucida Grande"/>
        <a:sym typeface="Lucida Grande"/>
      </a:defRPr>
    </a:lvl3pPr>
    <a:lvl4pPr indent="685800" defTabSz="825500" latinLnBrk="0">
      <a:defRPr sz="3000">
        <a:latin typeface="Lucida Grande"/>
        <a:ea typeface="Lucida Grande"/>
        <a:cs typeface="Lucida Grande"/>
        <a:sym typeface="Lucida Grande"/>
      </a:defRPr>
    </a:lvl4pPr>
    <a:lvl5pPr indent="914400" defTabSz="825500" latinLnBrk="0">
      <a:defRPr sz="3000">
        <a:latin typeface="Lucida Grande"/>
        <a:ea typeface="Lucida Grande"/>
        <a:cs typeface="Lucida Grande"/>
        <a:sym typeface="Lucida Grande"/>
      </a:defRPr>
    </a:lvl5pPr>
    <a:lvl6pPr indent="1143000" defTabSz="825500" latinLnBrk="0">
      <a:defRPr sz="3000">
        <a:latin typeface="Lucida Grande"/>
        <a:ea typeface="Lucida Grande"/>
        <a:cs typeface="Lucida Grande"/>
        <a:sym typeface="Lucida Grande"/>
      </a:defRPr>
    </a:lvl6pPr>
    <a:lvl7pPr indent="1371600" defTabSz="825500" latinLnBrk="0">
      <a:defRPr sz="3000">
        <a:latin typeface="Lucida Grande"/>
        <a:ea typeface="Lucida Grande"/>
        <a:cs typeface="Lucida Grande"/>
        <a:sym typeface="Lucida Grande"/>
      </a:defRPr>
    </a:lvl7pPr>
    <a:lvl8pPr indent="1600200" defTabSz="825500" latinLnBrk="0">
      <a:defRPr sz="3000">
        <a:latin typeface="Lucida Grande"/>
        <a:ea typeface="Lucida Grande"/>
        <a:cs typeface="Lucida Grande"/>
        <a:sym typeface="Lucida Grande"/>
      </a:defRPr>
    </a:lvl8pPr>
    <a:lvl9pPr indent="1828800" defTabSz="825500" latinLnBrk="0">
      <a:defRPr sz="30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53222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lides-14.png"/>
          <p:cNvPicPr>
            <a:picLocks noChangeAspect="1"/>
          </p:cNvPicPr>
          <p:nvPr userDrawn="1"/>
        </p:nvPicPr>
        <p:blipFill rotWithShape="1">
          <a:blip r:embed="rId2" cstate="print"/>
          <a:srcRect t="99206"/>
          <a:stretch/>
        </p:blipFill>
        <p:spPr>
          <a:xfrm>
            <a:off x="0" y="-339"/>
            <a:ext cx="24384000" cy="10885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ea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lides-14.png"/>
          <p:cNvPicPr>
            <a:picLocks noChangeAspect="1"/>
          </p:cNvPicPr>
          <p:nvPr userDrawn="1"/>
        </p:nvPicPr>
        <p:blipFill rotWithShape="1">
          <a:blip r:embed="rId2" cstate="print"/>
          <a:srcRect t="99206"/>
          <a:stretch/>
        </p:blipFill>
        <p:spPr>
          <a:xfrm>
            <a:off x="0" y="-339"/>
            <a:ext cx="24384000" cy="10885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Text"/>
          <p:cNvSpPr>
            <a:spLocks noGrp="1"/>
          </p:cNvSpPr>
          <p:nvPr>
            <p:ph type="title"/>
          </p:nvPr>
        </p:nvSpPr>
        <p:spPr>
          <a:xfrm>
            <a:off x="1739900" y="2298700"/>
            <a:ext cx="20904200" cy="4635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>
            <a:spLocks noGrp="1"/>
          </p:cNvSpPr>
          <p:nvPr>
            <p:ph type="body" idx="1"/>
          </p:nvPr>
        </p:nvSpPr>
        <p:spPr>
          <a:xfrm>
            <a:off x="1739900" y="7061200"/>
            <a:ext cx="209042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</p:sldLayoutIdLst>
  <p:transition spd="med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9pPr>
    </p:titleStyle>
    <p:body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5pPr>
      <a:lvl6pPr marL="0" marR="0" indent="355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6pPr>
      <a:lvl7pPr marL="0" marR="0" indent="711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7pPr>
      <a:lvl8pPr marL="0" marR="0" indent="1066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8pPr>
      <a:lvl9pPr marL="0" marR="0" indent="1422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ángulo isósceles 12">
            <a:extLst>
              <a:ext uri="{FF2B5EF4-FFF2-40B4-BE49-F238E27FC236}">
                <a16:creationId xmlns:a16="http://schemas.microsoft.com/office/drawing/2014/main" xmlns="" id="{9052D0CE-2C32-4833-9D0B-9685E325430C}"/>
              </a:ext>
            </a:extLst>
          </p:cNvPr>
          <p:cNvSpPr/>
          <p:nvPr/>
        </p:nvSpPr>
        <p:spPr>
          <a:xfrm rot="10800000">
            <a:off x="-49240" y="0"/>
            <a:ext cx="6923314" cy="7499058"/>
          </a:xfrm>
          <a:prstGeom prst="triangle">
            <a:avLst>
              <a:gd name="adj" fmla="val 100000"/>
            </a:avLst>
          </a:prstGeom>
          <a:solidFill>
            <a:schemeClr val="bg1">
              <a:alpha val="48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xmlns="" id="{78BA258B-310A-4CDE-8175-E6A388EF7D69}"/>
              </a:ext>
            </a:extLst>
          </p:cNvPr>
          <p:cNvSpPr/>
          <p:nvPr/>
        </p:nvSpPr>
        <p:spPr>
          <a:xfrm rot="10800000">
            <a:off x="-49242" y="-1"/>
            <a:ext cx="8572756" cy="4234273"/>
          </a:xfrm>
          <a:prstGeom prst="triangle">
            <a:avLst>
              <a:gd name="adj" fmla="val 100000"/>
            </a:avLst>
          </a:prstGeom>
          <a:solidFill>
            <a:schemeClr val="bg1">
              <a:alpha val="48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5" y="0"/>
            <a:ext cx="24384001" cy="13716000"/>
          </a:xfrm>
          <a:prstGeom prst="rect">
            <a:avLst/>
          </a:prstGeom>
        </p:spPr>
      </p:pic>
      <p:sp>
        <p:nvSpPr>
          <p:cNvPr id="4" name="2 CuadroTexto"/>
          <p:cNvSpPr txBox="1"/>
          <p:nvPr/>
        </p:nvSpPr>
        <p:spPr>
          <a:xfrm>
            <a:off x="13436039" y="3803385"/>
            <a:ext cx="10077104" cy="14465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b">
            <a:spAutoFit/>
          </a:bodyPr>
          <a:lstStyle/>
          <a:p>
            <a:pPr algn="l" defTabSz="457200"/>
            <a:r>
              <a:rPr lang="es-CO" sz="4400" dirty="0" smtClean="0">
                <a:solidFill>
                  <a:schemeClr val="tx1"/>
                </a:solidFill>
                <a:latin typeface="Helvetica" panose="020B0604020202020204" pitchFamily="34" charset="0"/>
                <a:ea typeface="Tahoma" panose="020B0604030504040204" pitchFamily="34" charset="0"/>
                <a:cs typeface="Helvetica" panose="020B0604020202020204" pitchFamily="34" charset="0"/>
              </a:rPr>
              <a:t>SEGUIMIENTO A LA EJECUCIÓN PLAN ANUAL DE ADQUISICIONES </a:t>
            </a:r>
            <a:endParaRPr lang="es-ES" sz="4400" dirty="0">
              <a:solidFill>
                <a:schemeClr val="tx1"/>
              </a:solidFill>
              <a:latin typeface="Helvetica" panose="020B0604020202020204" pitchFamily="34" charset="0"/>
              <a:ea typeface="Tahoma" panose="020B060403050404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51F541F5-EF2E-2345-8CCE-5F2064800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6039" y="5408790"/>
            <a:ext cx="9475667" cy="100840"/>
          </a:xfrm>
          <a:prstGeom prst="rect">
            <a:avLst/>
          </a:prstGeom>
        </p:spPr>
      </p:pic>
      <p:sp>
        <p:nvSpPr>
          <p:cNvPr id="9" name="11 CuadroTexto"/>
          <p:cNvSpPr txBox="1"/>
          <p:nvPr/>
        </p:nvSpPr>
        <p:spPr>
          <a:xfrm>
            <a:off x="13436039" y="5734536"/>
            <a:ext cx="9475667" cy="646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3600" dirty="0" smtClean="0">
                <a:solidFill>
                  <a:srgbClr val="62BD19"/>
                </a:solidFill>
                <a:latin typeface="Helvetica" panose="020B0604020202020204" pitchFamily="34" charset="0"/>
                <a:ea typeface="Tahoma" panose="020B0604030504040204" pitchFamily="34" charset="0"/>
                <a:cs typeface="Helvetica" panose="020B0604020202020204" pitchFamily="34" charset="0"/>
                <a:sym typeface="Calibri"/>
              </a:rPr>
              <a:t>2019</a:t>
            </a:r>
            <a:endParaRPr lang="es-CO" sz="3600" dirty="0">
              <a:solidFill>
                <a:srgbClr val="62BD19"/>
              </a:solidFill>
              <a:latin typeface="Helvetica" panose="020B0604020202020204" pitchFamily="34" charset="0"/>
              <a:ea typeface="Tahoma" panose="020B0604030504040204" pitchFamily="34" charset="0"/>
              <a:cs typeface="Helvetica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30806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1491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Your…">
            <a:extLst>
              <a:ext uri="{FF2B5EF4-FFF2-40B4-BE49-F238E27FC236}">
                <a16:creationId xmlns:a16="http://schemas.microsoft.com/office/drawing/2014/main" xmlns="" id="{23269EC4-0440-4672-BC10-8E3F08F37D3F}"/>
              </a:ext>
            </a:extLst>
          </p:cNvPr>
          <p:cNvSpPr/>
          <p:nvPr/>
        </p:nvSpPr>
        <p:spPr>
          <a:xfrm>
            <a:off x="1797020" y="5704307"/>
            <a:ext cx="20509527" cy="1181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222" y="2589819"/>
            <a:ext cx="9445943" cy="55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538949"/>
              </p:ext>
            </p:extLst>
          </p:nvPr>
        </p:nvGraphicFramePr>
        <p:xfrm>
          <a:off x="8164286" y="9209314"/>
          <a:ext cx="8860971" cy="2481945"/>
        </p:xfrm>
        <a:graphic>
          <a:graphicData uri="http://schemas.openxmlformats.org/drawingml/2006/table">
            <a:tbl>
              <a:tblPr/>
              <a:tblGrid>
                <a:gridCol w="5355771"/>
                <a:gridCol w="3505200"/>
              </a:tblGrid>
              <a:tr h="4963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PROCESOS PAA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CANTIDAD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procesos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Proyectado a 1er 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 1er 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840" y="2589818"/>
            <a:ext cx="9627154" cy="55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Your…">
            <a:extLst>
              <a:ext uri="{FF2B5EF4-FFF2-40B4-BE49-F238E27FC236}">
                <a16:creationId xmlns=""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2175984" y="1107611"/>
            <a:ext cx="20870475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s-ES" sz="7200" dirty="0" smtClean="0">
                <a:solidFill>
                  <a:srgbClr val="384F3B"/>
                </a:solidFill>
                <a:latin typeface="Helvetica" panose="020B0604020202020204" pitchFamily="34" charset="0"/>
                <a:ea typeface="Montserrat"/>
                <a:cs typeface="Helvetica" panose="020B0604020202020204" pitchFamily="34" charset="0"/>
              </a:rPr>
              <a:t>Seguimiento PAA 2019 - Trimestre I </a:t>
            </a:r>
            <a:endParaRPr lang="es-ES" sz="2400" dirty="0" smtClean="0">
              <a:solidFill>
                <a:srgbClr val="384F3B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2678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8085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ew_Template8">
  <a:themeElements>
    <a:clrScheme name="Custom 91">
      <a:dk1>
        <a:srgbClr val="262E31"/>
      </a:dk1>
      <a:lt1>
        <a:srgbClr val="FFFFFF"/>
      </a:lt1>
      <a:dk2>
        <a:srgbClr val="262E31"/>
      </a:dk2>
      <a:lt2>
        <a:srgbClr val="FFFFFF"/>
      </a:lt2>
      <a:accent1>
        <a:srgbClr val="E8E8E8"/>
      </a:accent1>
      <a:accent2>
        <a:srgbClr val="C5C5C5"/>
      </a:accent2>
      <a:accent3>
        <a:srgbClr val="808080"/>
      </a:accent3>
      <a:accent4>
        <a:srgbClr val="FFFFFF"/>
      </a:accent4>
      <a:accent5>
        <a:srgbClr val="3BB18F"/>
      </a:accent5>
      <a:accent6>
        <a:srgbClr val="262E31"/>
      </a:accent6>
      <a:hlink>
        <a:srgbClr val="808080"/>
      </a:hlink>
      <a:folHlink>
        <a:srgbClr val="C5C5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8">
  <a:themeElements>
    <a:clrScheme name="New_Template8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8">
      <a:majorFont>
        <a:latin typeface="Futura"/>
        <a:ea typeface="Futura"/>
        <a:cs typeface="Futura"/>
      </a:majorFont>
      <a:minorFont>
        <a:latin typeface="Futura"/>
        <a:ea typeface="Futura"/>
        <a:cs typeface="Futura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8383</TotalTime>
  <Words>32</Words>
  <Application>Microsoft Office PowerPoint</Application>
  <PresentationFormat>Personalizado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New_Template8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Leiva</dc:creator>
  <cp:lastModifiedBy>JONATHAN  RODRIGUEZ</cp:lastModifiedBy>
  <cp:revision>325</cp:revision>
  <cp:lastPrinted>2019-01-02T13:45:37Z</cp:lastPrinted>
  <dcterms:modified xsi:type="dcterms:W3CDTF">2019-05-18T02:53:12Z</dcterms:modified>
</cp:coreProperties>
</file>